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0" r:id="rId2"/>
    <p:sldId id="262" r:id="rId3"/>
    <p:sldId id="263" r:id="rId4"/>
    <p:sldId id="258" r:id="rId5"/>
    <p:sldId id="260" r:id="rId6"/>
    <p:sldId id="267" r:id="rId7"/>
    <p:sldId id="261" r:id="rId8"/>
    <p:sldId id="266" r:id="rId9"/>
    <p:sldId id="264" r:id="rId10"/>
    <p:sldId id="268" r:id="rId11"/>
    <p:sldId id="269" r:id="rId12"/>
  </p:sldIdLst>
  <p:sldSz cx="9144000" cy="6858000" type="screen4x3"/>
  <p:notesSz cx="6858000" cy="9077325"/>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582" y="-114"/>
      </p:cViewPr>
      <p:guideLst>
        <p:guide orient="horz" pos="2160"/>
        <p:guide pos="319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V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VE"/>
          </a:p>
        </p:txBody>
      </p:sp>
      <p:sp>
        <p:nvSpPr>
          <p:cNvPr id="4" name="3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V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11"/>
          </p:nvPr>
        </p:nvSpPr>
        <p:spPr/>
        <p:txBody>
          <a:bodyPr/>
          <a:lstStyle/>
          <a:p>
            <a:endParaRPr lang="es-VE"/>
          </a:p>
        </p:txBody>
      </p:sp>
      <p:sp>
        <p:nvSpPr>
          <p:cNvPr id="6" name="5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7" name="6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8" name="7 Marcador de pie de página"/>
          <p:cNvSpPr>
            <a:spLocks noGrp="1"/>
          </p:cNvSpPr>
          <p:nvPr>
            <p:ph type="ftr" sz="quarter" idx="11"/>
          </p:nvPr>
        </p:nvSpPr>
        <p:spPr/>
        <p:txBody>
          <a:bodyPr/>
          <a:lstStyle/>
          <a:p>
            <a:endParaRPr lang="es-VE"/>
          </a:p>
        </p:txBody>
      </p:sp>
      <p:sp>
        <p:nvSpPr>
          <p:cNvPr id="9" name="8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VE"/>
          </a:p>
        </p:txBody>
      </p:sp>
      <p:sp>
        <p:nvSpPr>
          <p:cNvPr id="3" name="2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4" name="3 Marcador de pie de página"/>
          <p:cNvSpPr>
            <a:spLocks noGrp="1"/>
          </p:cNvSpPr>
          <p:nvPr>
            <p:ph type="ftr" sz="quarter" idx="11"/>
          </p:nvPr>
        </p:nvSpPr>
        <p:spPr/>
        <p:txBody>
          <a:bodyPr/>
          <a:lstStyle/>
          <a:p>
            <a:endParaRPr lang="es-VE"/>
          </a:p>
        </p:txBody>
      </p:sp>
      <p:sp>
        <p:nvSpPr>
          <p:cNvPr id="5" name="4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3" name="2 Marcador de pie de página"/>
          <p:cNvSpPr>
            <a:spLocks noGrp="1"/>
          </p:cNvSpPr>
          <p:nvPr>
            <p:ph type="ftr" sz="quarter" idx="11"/>
          </p:nvPr>
        </p:nvSpPr>
        <p:spPr/>
        <p:txBody>
          <a:bodyPr/>
          <a:lstStyle/>
          <a:p>
            <a:endParaRPr lang="es-VE"/>
          </a:p>
        </p:txBody>
      </p:sp>
      <p:sp>
        <p:nvSpPr>
          <p:cNvPr id="4" name="3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V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V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V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C9BB3D82-4127-4D34-BDB9-D2B67C01041D}" type="datetimeFigureOut">
              <a:rPr lang="es-VE" smtClean="0"/>
              <a:pPr/>
              <a:t>26/04/2011</a:t>
            </a:fld>
            <a:endParaRPr lang="es-VE"/>
          </a:p>
        </p:txBody>
      </p:sp>
      <p:sp>
        <p:nvSpPr>
          <p:cNvPr id="6" name="5 Marcador de pie de página"/>
          <p:cNvSpPr>
            <a:spLocks noGrp="1"/>
          </p:cNvSpPr>
          <p:nvPr>
            <p:ph type="ftr" sz="quarter" idx="11"/>
          </p:nvPr>
        </p:nvSpPr>
        <p:spPr/>
        <p:txBody>
          <a:bodyPr/>
          <a:lstStyle/>
          <a:p>
            <a:endParaRPr lang="es-VE"/>
          </a:p>
        </p:txBody>
      </p:sp>
      <p:sp>
        <p:nvSpPr>
          <p:cNvPr id="7" name="6 Marcador de número de diapositiva"/>
          <p:cNvSpPr>
            <a:spLocks noGrp="1"/>
          </p:cNvSpPr>
          <p:nvPr>
            <p:ph type="sldNum" sz="quarter" idx="12"/>
          </p:nvPr>
        </p:nvSpPr>
        <p:spPr/>
        <p:txBody>
          <a:bodyPr/>
          <a:lstStyle/>
          <a:p>
            <a:fld id="{F81B5FC4-EB0D-4E17-8F9D-94CD703346F1}" type="slidenum">
              <a:rPr lang="es-VE" smtClean="0"/>
              <a:pPr/>
              <a:t>‹Nº›</a:t>
            </a:fld>
            <a:endParaRPr lang="es-VE"/>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V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BB3D82-4127-4D34-BDB9-D2B67C01041D}" type="datetimeFigureOut">
              <a:rPr lang="es-VE" smtClean="0"/>
              <a:pPr/>
              <a:t>26/04/2011</a:t>
            </a:fld>
            <a:endParaRPr lang="es-V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V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1B5FC4-EB0D-4E17-8F9D-94CD703346F1}" type="slidenum">
              <a:rPr lang="es-VE" smtClean="0"/>
              <a:pPr/>
              <a:t>‹Nº›</a:t>
            </a:fld>
            <a:endParaRPr lang="es-VE"/>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png"/><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17 CuadroTexto"/>
          <p:cNvSpPr txBox="1"/>
          <p:nvPr/>
        </p:nvSpPr>
        <p:spPr>
          <a:xfrm>
            <a:off x="0" y="234514"/>
            <a:ext cx="9144000" cy="1754326"/>
          </a:xfrm>
          <a:prstGeom prst="rect">
            <a:avLst/>
          </a:prstGeom>
          <a:noFill/>
        </p:spPr>
        <p:txBody>
          <a:bodyPr wrap="square" rtlCol="0">
            <a:spAutoFit/>
          </a:bodyPr>
          <a:lstStyle/>
          <a:p>
            <a:pPr algn="ctr"/>
            <a:r>
              <a:rPr lang="es-VE" dirty="0" smtClean="0">
                <a:solidFill>
                  <a:srgbClr val="006600"/>
                </a:solidFill>
                <a:latin typeface="Berlin Sans FB Demi" pitchFamily="34" charset="0"/>
              </a:rPr>
              <a:t>UNIVERSIDAD CENTRAL DE VENEZUELA</a:t>
            </a:r>
          </a:p>
          <a:p>
            <a:pPr algn="ctr"/>
            <a:r>
              <a:rPr lang="es-VE" dirty="0" smtClean="0">
                <a:solidFill>
                  <a:srgbClr val="006600"/>
                </a:solidFill>
                <a:latin typeface="Berlin Sans FB Demi" pitchFamily="34" charset="0"/>
              </a:rPr>
              <a:t>FACULTAD DE HUMANIDADES Y EDUCACIÓN</a:t>
            </a:r>
          </a:p>
          <a:p>
            <a:pPr algn="ctr"/>
            <a:r>
              <a:rPr lang="es-VE" dirty="0" smtClean="0">
                <a:solidFill>
                  <a:srgbClr val="006600"/>
                </a:solidFill>
                <a:latin typeface="Berlin Sans FB Demi" pitchFamily="34" charset="0"/>
              </a:rPr>
              <a:t>ESCUELA DE EDUCACIÓN</a:t>
            </a:r>
          </a:p>
          <a:p>
            <a:pPr algn="ctr"/>
            <a:r>
              <a:rPr lang="es-VE" dirty="0" smtClean="0">
                <a:solidFill>
                  <a:srgbClr val="006600"/>
                </a:solidFill>
                <a:latin typeface="Berlin Sans FB Demi" pitchFamily="34" charset="0"/>
              </a:rPr>
              <a:t>DEPARTAMENTO DE PSICOLOGÍA EDUCATIVA</a:t>
            </a:r>
          </a:p>
          <a:p>
            <a:pPr algn="ctr"/>
            <a:endParaRPr lang="es-VE" dirty="0">
              <a:solidFill>
                <a:srgbClr val="006600"/>
              </a:solidFill>
              <a:latin typeface="Berlin Sans FB Demi" pitchFamily="34" charset="0"/>
            </a:endParaRPr>
          </a:p>
          <a:p>
            <a:pPr algn="ctr"/>
            <a:r>
              <a:rPr lang="es-VE" dirty="0" smtClean="0">
                <a:solidFill>
                  <a:srgbClr val="006600"/>
                </a:solidFill>
                <a:latin typeface="Berlin Sans FB Demi" pitchFamily="34" charset="0"/>
              </a:rPr>
              <a:t>CÁTEDRA DE PSICOLOGÍA EDUCATIVA</a:t>
            </a:r>
            <a:endParaRPr lang="es-VE" dirty="0">
              <a:solidFill>
                <a:srgbClr val="006600"/>
              </a:solidFill>
              <a:latin typeface="Berlin Sans FB Demi" pitchFamily="34" charset="0"/>
            </a:endParaRPr>
          </a:p>
        </p:txBody>
      </p:sp>
      <p:sp>
        <p:nvSpPr>
          <p:cNvPr id="19" name="18 CuadroTexto"/>
          <p:cNvSpPr txBox="1"/>
          <p:nvPr/>
        </p:nvSpPr>
        <p:spPr>
          <a:xfrm>
            <a:off x="4714876" y="5807005"/>
            <a:ext cx="4572000" cy="646331"/>
          </a:xfrm>
          <a:prstGeom prst="rect">
            <a:avLst/>
          </a:prstGeom>
          <a:noFill/>
        </p:spPr>
        <p:txBody>
          <a:bodyPr wrap="square" rtlCol="0">
            <a:spAutoFit/>
          </a:bodyPr>
          <a:lstStyle/>
          <a:p>
            <a:pPr algn="ctr"/>
            <a:r>
              <a:rPr lang="es-VE" dirty="0" smtClean="0">
                <a:solidFill>
                  <a:srgbClr val="006600"/>
                </a:solidFill>
                <a:latin typeface="Berlin Sans FB Demi" pitchFamily="34" charset="0"/>
              </a:rPr>
              <a:t>Laura Rodríguez Provenzano</a:t>
            </a:r>
          </a:p>
          <a:p>
            <a:pPr algn="ctr"/>
            <a:r>
              <a:rPr lang="es-VE" dirty="0" smtClean="0">
                <a:solidFill>
                  <a:srgbClr val="006600"/>
                </a:solidFill>
                <a:latin typeface="Berlin Sans FB Demi" pitchFamily="34" charset="0"/>
              </a:rPr>
              <a:t>EE-</a:t>
            </a:r>
            <a:r>
              <a:rPr lang="es-VE" dirty="0" err="1" smtClean="0">
                <a:solidFill>
                  <a:srgbClr val="006600"/>
                </a:solidFill>
                <a:latin typeface="Berlin Sans FB Demi" pitchFamily="34" charset="0"/>
              </a:rPr>
              <a:t>FHyE</a:t>
            </a:r>
            <a:r>
              <a:rPr lang="es-VE" dirty="0" smtClean="0">
                <a:solidFill>
                  <a:srgbClr val="006600"/>
                </a:solidFill>
                <a:latin typeface="Berlin Sans FB Demi" pitchFamily="34" charset="0"/>
              </a:rPr>
              <a:t>-UCV</a:t>
            </a:r>
            <a:endParaRPr lang="es-VE" dirty="0">
              <a:solidFill>
                <a:srgbClr val="006600"/>
              </a:solidFill>
              <a:latin typeface="Berlin Sans FB Demi" pitchFamily="34" charset="0"/>
            </a:endParaRPr>
          </a:p>
        </p:txBody>
      </p:sp>
      <p:sp>
        <p:nvSpPr>
          <p:cNvPr id="21" name="20 Rectángulo"/>
          <p:cNvSpPr/>
          <p:nvPr/>
        </p:nvSpPr>
        <p:spPr>
          <a:xfrm>
            <a:off x="1399336" y="2343875"/>
            <a:ext cx="6366230" cy="2585323"/>
          </a:xfrm>
          <a:prstGeom prst="rect">
            <a:avLst/>
          </a:prstGeom>
          <a:noFill/>
        </p:spPr>
        <p:txBody>
          <a:bodyPr wrap="none" lIns="91440" tIns="45720" rIns="91440" bIns="45720">
            <a:spAutoFit/>
          </a:bodyPr>
          <a:lstStyle/>
          <a:p>
            <a:pPr algn="ctr"/>
            <a:r>
              <a:rPr lang="es-ES" sz="5400" b="1" cap="none" spc="0" dirty="0" smtClean="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rPr>
              <a:t>CONDICIONAMIENTO</a:t>
            </a:r>
          </a:p>
          <a:p>
            <a:pPr algn="ctr"/>
            <a:r>
              <a:rPr lang="es-ES" sz="5400" b="1" dirty="0" smtClean="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rPr>
              <a:t>CLÁSICO</a:t>
            </a:r>
          </a:p>
          <a:p>
            <a:pPr algn="ctr"/>
            <a:r>
              <a:rPr lang="es-ES" sz="5400" b="1" cap="none" spc="0" dirty="0" smtClean="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rPr>
              <a:t>-Iván </a:t>
            </a:r>
            <a:r>
              <a:rPr lang="es-ES" sz="5400" b="1" cap="none" spc="0" dirty="0" err="1" smtClean="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rPr>
              <a:t>Pavlov</a:t>
            </a:r>
            <a:r>
              <a:rPr lang="es-ES" sz="5400" b="1" cap="none" spc="0" dirty="0" smtClean="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rPr>
              <a:t>-</a:t>
            </a:r>
            <a:endParaRPr lang="es-ES" sz="5400" b="1" cap="none" spc="0" dirty="0">
              <a:ln w="31550" cmpd="sng">
                <a:solidFill>
                  <a:srgbClr val="008000"/>
                </a:solidFill>
                <a:prstDash val="solid"/>
              </a:ln>
              <a:solidFill>
                <a:srgbClr val="FFFFFF"/>
              </a:solidFill>
              <a:effectLst>
                <a:glow rad="228600">
                  <a:srgbClr val="92D050">
                    <a:alpha val="40000"/>
                  </a:srgbClr>
                </a:glow>
                <a:outerShdw blurRad="41275" dist="12700" dir="12000000" algn="tl" rotWithShape="0">
                  <a:srgbClr val="000000">
                    <a:alpha val="40000"/>
                  </a:srgbClr>
                </a:outerShdw>
              </a:effectLst>
            </a:endParaRPr>
          </a:p>
        </p:txBody>
      </p:sp>
      <p:pic>
        <p:nvPicPr>
          <p:cNvPr id="5"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duotone>
              <a:prstClr val="black"/>
              <a:srgbClr val="006600">
                <a:tint val="45000"/>
                <a:satMod val="400000"/>
              </a:srgbClr>
            </a:duotone>
          </a:blip>
          <a:srcRect/>
          <a:stretch>
            <a:fillRect/>
          </a:stretch>
        </p:blipFill>
        <p:spPr bwMode="auto">
          <a:xfrm rot="21238150">
            <a:off x="-91000" y="4162411"/>
            <a:ext cx="3332589" cy="2916016"/>
          </a:xfrm>
          <a:prstGeom prst="rect">
            <a:avLst/>
          </a:prstGeom>
          <a:noFill/>
        </p:spPr>
      </p:pic>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8" name="7 CuadroTexto"/>
          <p:cNvSpPr txBox="1"/>
          <p:nvPr/>
        </p:nvSpPr>
        <p:spPr>
          <a:xfrm>
            <a:off x="1142977" y="71414"/>
            <a:ext cx="7786742" cy="1077218"/>
          </a:xfrm>
          <a:prstGeom prst="rect">
            <a:avLst/>
          </a:prstGeom>
          <a:noFill/>
        </p:spPr>
        <p:txBody>
          <a:bodyPr wrap="square" rtlCol="0">
            <a:spAutoFit/>
          </a:bodyPr>
          <a:lstStyle/>
          <a:p>
            <a:pPr algn="ctr"/>
            <a:r>
              <a:rPr lang="es-VE" sz="3200" dirty="0" smtClean="0">
                <a:solidFill>
                  <a:srgbClr val="006600"/>
                </a:solidFill>
                <a:effectLst>
                  <a:outerShdw blurRad="38100" dist="38100" dir="2700000" algn="tl">
                    <a:srgbClr val="000000">
                      <a:alpha val="43137"/>
                    </a:srgbClr>
                  </a:outerShdw>
                </a:effectLst>
                <a:latin typeface="Britannic Bold" pitchFamily="34" charset="0"/>
              </a:rPr>
              <a:t>PRINCIPIOS DEL </a:t>
            </a:r>
          </a:p>
          <a:p>
            <a:pPr algn="ctr"/>
            <a:r>
              <a:rPr lang="es-VE" sz="3200" dirty="0" smtClean="0">
                <a:solidFill>
                  <a:srgbClr val="006600"/>
                </a:solidFill>
                <a:effectLst>
                  <a:outerShdw blurRad="38100" dist="38100" dir="2700000" algn="tl">
                    <a:srgbClr val="000000">
                      <a:alpha val="43137"/>
                    </a:srgbClr>
                  </a:outerShdw>
                </a:effectLst>
                <a:latin typeface="Britannic Bold" pitchFamily="34" charset="0"/>
              </a:rPr>
              <a:t>CONDICIONAMIENTO CLÁSICO</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9" name="8 CuadroTexto"/>
          <p:cNvSpPr txBox="1"/>
          <p:nvPr/>
        </p:nvSpPr>
        <p:spPr>
          <a:xfrm>
            <a:off x="1071538" y="4214818"/>
            <a:ext cx="3643338" cy="2308324"/>
          </a:xfrm>
          <a:prstGeom prst="rect">
            <a:avLst/>
          </a:prstGeom>
          <a:noFill/>
        </p:spPr>
        <p:txBody>
          <a:bodyPr wrap="square" rtlCol="0">
            <a:spAutoFit/>
          </a:bodyPr>
          <a:lstStyle/>
          <a:p>
            <a:pPr algn="just"/>
            <a:r>
              <a:rPr lang="es-VE" sz="2400" b="1"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Extinción: </a:t>
            </a:r>
            <a:r>
              <a:rPr lang="es-VE" sz="2000" dirty="0" smtClean="0">
                <a:solidFill>
                  <a:srgbClr val="006600"/>
                </a:solidFill>
                <a:latin typeface="Arial" pitchFamily="34" charset="0"/>
                <a:cs typeface="Arial" pitchFamily="34" charset="0"/>
              </a:rPr>
              <a:t>es la desaparición de la respuesta refleja condicionada por la omisión repetida del estímulo incondicionado después de presentar el estímulo condicionado</a:t>
            </a:r>
            <a:endParaRPr lang="es-VE" sz="2000" dirty="0">
              <a:solidFill>
                <a:srgbClr val="006600"/>
              </a:solidFill>
              <a:latin typeface="Arial" pitchFamily="34" charset="0"/>
              <a:cs typeface="Arial" pitchFamily="34" charset="0"/>
            </a:endParaRPr>
          </a:p>
        </p:txBody>
      </p:sp>
      <p:sp>
        <p:nvSpPr>
          <p:cNvPr id="10" name="9 CuadroTexto"/>
          <p:cNvSpPr txBox="1"/>
          <p:nvPr/>
        </p:nvSpPr>
        <p:spPr>
          <a:xfrm>
            <a:off x="5286380" y="4295855"/>
            <a:ext cx="3643338" cy="2062103"/>
          </a:xfrm>
          <a:prstGeom prst="rect">
            <a:avLst/>
          </a:prstGeom>
          <a:noFill/>
        </p:spPr>
        <p:txBody>
          <a:bodyPr wrap="square" rtlCol="0">
            <a:spAutoFit/>
          </a:bodyPr>
          <a:lstStyle/>
          <a:p>
            <a:pPr algn="just"/>
            <a:r>
              <a:rPr lang="es-VE" sz="2400" b="1"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Recuperación Espontánea: </a:t>
            </a:r>
            <a:r>
              <a:rPr lang="es-VE" sz="2000" dirty="0" smtClean="0">
                <a:solidFill>
                  <a:srgbClr val="006600"/>
                </a:solidFill>
                <a:latin typeface="Arial" pitchFamily="34" charset="0"/>
                <a:cs typeface="Arial" pitchFamily="34" charset="0"/>
              </a:rPr>
              <a:t>es el proceso en el cual una respuesta condicionada se repite después de una demora sin mayor condicionamiento.</a:t>
            </a:r>
            <a:endParaRPr lang="es-VE" sz="2000" dirty="0">
              <a:solidFill>
                <a:srgbClr val="006600"/>
              </a:solidFill>
              <a:latin typeface="Arial" pitchFamily="34" charset="0"/>
              <a:cs typeface="Arial" pitchFamily="34" charset="0"/>
            </a:endParaRPr>
          </a:p>
        </p:txBody>
      </p:sp>
      <p:sp>
        <p:nvSpPr>
          <p:cNvPr id="11" name="10 CuadroTexto"/>
          <p:cNvSpPr txBox="1"/>
          <p:nvPr/>
        </p:nvSpPr>
        <p:spPr>
          <a:xfrm>
            <a:off x="3286116" y="1972567"/>
            <a:ext cx="3643338" cy="1384995"/>
          </a:xfrm>
          <a:prstGeom prst="rect">
            <a:avLst/>
          </a:prstGeom>
          <a:noFill/>
        </p:spPr>
        <p:txBody>
          <a:bodyPr wrap="square" rtlCol="0">
            <a:spAutoFit/>
          </a:bodyPr>
          <a:lstStyle/>
          <a:p>
            <a:pPr algn="just"/>
            <a:r>
              <a:rPr lang="es-VE" sz="2400" b="1"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Discriminación: </a:t>
            </a:r>
            <a:r>
              <a:rPr lang="es-VE" sz="2000" dirty="0" smtClean="0">
                <a:solidFill>
                  <a:srgbClr val="006600"/>
                </a:solidFill>
                <a:latin typeface="Arial" pitchFamily="34" charset="0"/>
                <a:cs typeface="Arial" pitchFamily="34" charset="0"/>
              </a:rPr>
              <a:t>es el proceso de aprender a responder a ciertos estímulos y no a responder a otros.</a:t>
            </a:r>
            <a:endParaRPr lang="es-VE" sz="2000" dirty="0">
              <a:solidFill>
                <a:srgbClr val="006600"/>
              </a:solidFill>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1"/>
                                        </p:tgtEl>
                                        <p:attrNameLst>
                                          <p:attrName>style.visibility</p:attrName>
                                        </p:attrNameLst>
                                      </p:cBhvr>
                                      <p:to>
                                        <p:strVal val="visible"/>
                                      </p:to>
                                    </p:set>
                                    <p:anim calcmode="lin" valueType="num">
                                      <p:cBhvr additive="base">
                                        <p:cTn id="24" dur="500" fill="hold"/>
                                        <p:tgtEl>
                                          <p:spTgt spid="11"/>
                                        </p:tgtEl>
                                        <p:attrNameLst>
                                          <p:attrName>ppt_x</p:attrName>
                                        </p:attrNameLst>
                                      </p:cBhvr>
                                      <p:tavLst>
                                        <p:tav tm="0">
                                          <p:val>
                                            <p:strVal val="#ppt_x"/>
                                          </p:val>
                                        </p:tav>
                                        <p:tav tm="100000">
                                          <p:val>
                                            <p:strVal val="#ppt_x"/>
                                          </p:val>
                                        </p:tav>
                                      </p:tavLst>
                                    </p:anim>
                                    <p:anim calcmode="lin" valueType="num">
                                      <p:cBhvr additive="base">
                                        <p:cTn id="25"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pic>
        <p:nvPicPr>
          <p:cNvPr id="12" name="Picture 8" descr="http://t0.gstatic.com/images?q=tbn:aYnoqL7zWTZn5M:http://www.catherineshafer.com/images/Pavlov.GIF"/>
          <p:cNvPicPr>
            <a:picLocks noChangeAspect="1" noChangeArrowheads="1"/>
          </p:cNvPicPr>
          <p:nvPr/>
        </p:nvPicPr>
        <p:blipFill>
          <a:blip r:embed="rId3" cstate="print"/>
          <a:srcRect/>
          <a:stretch>
            <a:fillRect/>
          </a:stretch>
        </p:blipFill>
        <p:spPr bwMode="auto">
          <a:xfrm>
            <a:off x="2645009" y="1038752"/>
            <a:ext cx="4570197" cy="5604958"/>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
        <p:nvSpPr>
          <p:cNvPr id="13" name="12 CuadroTexto"/>
          <p:cNvSpPr txBox="1"/>
          <p:nvPr/>
        </p:nvSpPr>
        <p:spPr>
          <a:xfrm>
            <a:off x="1142976" y="214290"/>
            <a:ext cx="3183885" cy="584775"/>
          </a:xfrm>
          <a:prstGeom prst="rect">
            <a:avLst/>
          </a:prstGeom>
          <a:noFill/>
        </p:spPr>
        <p:txBody>
          <a:bodyPr wrap="none" rtlCol="0">
            <a:spAutoFit/>
          </a:bodyPr>
          <a:lstStyle/>
          <a:p>
            <a:r>
              <a:rPr lang="es-VE" sz="3200" dirty="0" smtClean="0">
                <a:solidFill>
                  <a:srgbClr val="006600"/>
                </a:solidFill>
                <a:effectLst>
                  <a:outerShdw blurRad="38100" dist="38100" dir="2700000" algn="tl">
                    <a:srgbClr val="000000">
                      <a:alpha val="43137"/>
                    </a:srgbClr>
                  </a:outerShdw>
                </a:effectLst>
                <a:latin typeface="Britannic Bold" pitchFamily="34" charset="0"/>
              </a:rPr>
              <a:t>Algo de humor…</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checkerboard(across)">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17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8" name="7 CuadroTexto"/>
          <p:cNvSpPr txBox="1"/>
          <p:nvPr/>
        </p:nvSpPr>
        <p:spPr>
          <a:xfrm>
            <a:off x="1142976" y="214290"/>
            <a:ext cx="4421403" cy="584775"/>
          </a:xfrm>
          <a:prstGeom prst="rect">
            <a:avLst/>
          </a:prstGeom>
          <a:noFill/>
        </p:spPr>
        <p:txBody>
          <a:bodyPr wrap="none" rtlCol="0">
            <a:spAutoFit/>
          </a:bodyPr>
          <a:lstStyle/>
          <a:p>
            <a:r>
              <a:rPr lang="es-VE" sz="3200" dirty="0" smtClean="0">
                <a:solidFill>
                  <a:srgbClr val="006600"/>
                </a:solidFill>
                <a:effectLst>
                  <a:outerShdw blurRad="38100" dist="38100" dir="2700000" algn="tl">
                    <a:srgbClr val="000000">
                      <a:alpha val="43137"/>
                    </a:srgbClr>
                  </a:outerShdw>
                </a:effectLst>
                <a:latin typeface="Britannic Bold" pitchFamily="34" charset="0"/>
              </a:rPr>
              <a:t>¿QUÉ ES APRENDIZAJE?</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9" name="8 CuadroTexto"/>
          <p:cNvSpPr txBox="1"/>
          <p:nvPr/>
        </p:nvSpPr>
        <p:spPr>
          <a:xfrm>
            <a:off x="1428728" y="928670"/>
            <a:ext cx="3643338" cy="923330"/>
          </a:xfrm>
          <a:prstGeom prst="rect">
            <a:avLst/>
          </a:prstGeom>
          <a:noFill/>
        </p:spPr>
        <p:txBody>
          <a:bodyPr wrap="square" rtlCol="0">
            <a:spAutoFit/>
          </a:bodyPr>
          <a:lstStyle/>
          <a:p>
            <a:pPr algn="ctr"/>
            <a:r>
              <a:rPr lang="es-VE" dirty="0" smtClean="0"/>
              <a:t>Es un cambio relativamente permanente en la conducta que ocurre a través de la experiencia.</a:t>
            </a:r>
            <a:endParaRPr lang="es-VE" dirty="0"/>
          </a:p>
        </p:txBody>
      </p:sp>
      <p:sp>
        <p:nvSpPr>
          <p:cNvPr id="11" name="10 CuadroTexto"/>
          <p:cNvSpPr txBox="1"/>
          <p:nvPr/>
        </p:nvSpPr>
        <p:spPr>
          <a:xfrm>
            <a:off x="6000760" y="2228671"/>
            <a:ext cx="2928958" cy="1200329"/>
          </a:xfrm>
          <a:prstGeom prst="rect">
            <a:avLst/>
          </a:prstGeom>
          <a:noFill/>
        </p:spPr>
        <p:txBody>
          <a:bodyPr wrap="square" rtlCol="0">
            <a:spAutoFit/>
          </a:bodyPr>
          <a:lstStyle/>
          <a:p>
            <a:pPr algn="r"/>
            <a:r>
              <a:rPr lang="es-VE" dirty="0" smtClean="0"/>
              <a:t>En el aprendizaje por observación los organismos aprenden al observar lo que otros hacen.</a:t>
            </a:r>
            <a:endParaRPr lang="es-VE" dirty="0"/>
          </a:p>
        </p:txBody>
      </p:sp>
      <p:sp>
        <p:nvSpPr>
          <p:cNvPr id="12" name="11 CuadroTexto"/>
          <p:cNvSpPr txBox="1"/>
          <p:nvPr/>
        </p:nvSpPr>
        <p:spPr>
          <a:xfrm>
            <a:off x="1142976" y="4357694"/>
            <a:ext cx="2928958" cy="1200329"/>
          </a:xfrm>
          <a:prstGeom prst="rect">
            <a:avLst/>
          </a:prstGeom>
          <a:noFill/>
        </p:spPr>
        <p:txBody>
          <a:bodyPr wrap="square" rtlCol="0">
            <a:spAutoFit/>
          </a:bodyPr>
          <a:lstStyle/>
          <a:p>
            <a:r>
              <a:rPr lang="es-VE" dirty="0" smtClean="0"/>
              <a:t>Mientras que en el aprendizaje asociativo se realiza una conexión o asociación entre dos sucesos.</a:t>
            </a:r>
            <a:endParaRPr lang="es-VE" dirty="0"/>
          </a:p>
        </p:txBody>
      </p:sp>
      <p:sp>
        <p:nvSpPr>
          <p:cNvPr id="13" name="12 CuadroTexto"/>
          <p:cNvSpPr txBox="1"/>
          <p:nvPr/>
        </p:nvSpPr>
        <p:spPr>
          <a:xfrm>
            <a:off x="2071670" y="5884151"/>
            <a:ext cx="6000792" cy="830997"/>
          </a:xfrm>
          <a:prstGeom prst="rect">
            <a:avLst/>
          </a:prstGeom>
          <a:noFill/>
        </p:spPr>
        <p:txBody>
          <a:bodyPr wrap="square" rtlCol="0">
            <a:spAutoFit/>
          </a:bodyPr>
          <a:lstStyle/>
          <a:p>
            <a:pPr algn="ctr"/>
            <a:r>
              <a:rPr lang="es-VE" sz="2400" b="1" dirty="0" smtClean="0">
                <a:solidFill>
                  <a:srgbClr val="006600"/>
                </a:solidFill>
                <a:effectLst>
                  <a:outerShdw blurRad="38100" dist="38100" dir="2700000" algn="tl">
                    <a:srgbClr val="000000">
                      <a:alpha val="43137"/>
                    </a:srgbClr>
                  </a:outerShdw>
                </a:effectLst>
              </a:rPr>
              <a:t>El condicionamiento es el proceso de aprender asociaciones. </a:t>
            </a:r>
            <a:endParaRPr lang="es-VE" sz="2400" b="1" dirty="0">
              <a:solidFill>
                <a:srgbClr val="006600"/>
              </a:solidFill>
              <a:effectLst>
                <a:outerShdw blurRad="38100" dist="38100" dir="2700000" algn="tl">
                  <a:srgbClr val="000000">
                    <a:alpha val="43137"/>
                  </a:srgbClr>
                </a:outerShdw>
              </a:effectLst>
            </a:endParaRPr>
          </a:p>
        </p:txBody>
      </p:sp>
      <p:pic>
        <p:nvPicPr>
          <p:cNvPr id="2050" name="Picture 2" descr="http://2.bp.blogspot.com/_x7mypwHsOEU/ShdAg-zlqPI/AAAAAAAAAHA/2p4Thu04UZY/s400/imitacion.jpg"/>
          <p:cNvPicPr>
            <a:picLocks noChangeAspect="1" noChangeArrowheads="1"/>
          </p:cNvPicPr>
          <p:nvPr/>
        </p:nvPicPr>
        <p:blipFill>
          <a:blip r:embed="rId3" cstate="print"/>
          <a:srcRect/>
          <a:stretch>
            <a:fillRect/>
          </a:stretch>
        </p:blipFill>
        <p:spPr bwMode="auto">
          <a:xfrm>
            <a:off x="5286380" y="3429000"/>
            <a:ext cx="1571636" cy="2264641"/>
          </a:xfrm>
          <a:prstGeom prst="rect">
            <a:avLst/>
          </a:prstGeom>
          <a:noFill/>
        </p:spPr>
      </p:pic>
      <p:pic>
        <p:nvPicPr>
          <p:cNvPr id="2052" name="Picture 4" descr="http://www.jrcasan.com/IMPACTO/relampagoV.jpg"/>
          <p:cNvPicPr>
            <a:picLocks noChangeAspect="1" noChangeArrowheads="1"/>
          </p:cNvPicPr>
          <p:nvPr/>
        </p:nvPicPr>
        <p:blipFill>
          <a:blip r:embed="rId4" cstate="print"/>
          <a:srcRect/>
          <a:stretch>
            <a:fillRect/>
          </a:stretch>
        </p:blipFill>
        <p:spPr bwMode="auto">
          <a:xfrm>
            <a:off x="2600308" y="2285992"/>
            <a:ext cx="2476517" cy="1857388"/>
          </a:xfrm>
          <a:prstGeom prst="rect">
            <a:avLst/>
          </a:prstGeom>
          <a:noFill/>
        </p:spPr>
      </p:pic>
      <p:pic>
        <p:nvPicPr>
          <p:cNvPr id="16" name="Picture 2" descr="http://2.bp.blogspot.com/_x7mypwHsOEU/ShdAg-zlqPI/AAAAAAAAAHA/2p4Thu04UZY/s400/imitacion.jpg"/>
          <p:cNvPicPr>
            <a:picLocks noChangeAspect="1" noChangeArrowheads="1"/>
          </p:cNvPicPr>
          <p:nvPr/>
        </p:nvPicPr>
        <p:blipFill>
          <a:blip r:embed="rId3" cstate="print"/>
          <a:srcRect/>
          <a:stretch>
            <a:fillRect/>
          </a:stretch>
        </p:blipFill>
        <p:spPr bwMode="auto">
          <a:xfrm>
            <a:off x="3071802" y="2000240"/>
            <a:ext cx="1571636" cy="2264641"/>
          </a:xfrm>
          <a:prstGeom prst="rect">
            <a:avLst/>
          </a:prstGeom>
          <a:noFill/>
        </p:spPr>
      </p:pic>
      <p:pic>
        <p:nvPicPr>
          <p:cNvPr id="17" name="Picture 4" descr="http://www.jrcasan.com/IMPACTO/relampagoV.jpg"/>
          <p:cNvPicPr>
            <a:picLocks noChangeAspect="1" noChangeArrowheads="1"/>
          </p:cNvPicPr>
          <p:nvPr/>
        </p:nvPicPr>
        <p:blipFill>
          <a:blip r:embed="rId4" cstate="print"/>
          <a:srcRect/>
          <a:stretch>
            <a:fillRect/>
          </a:stretch>
        </p:blipFill>
        <p:spPr bwMode="auto">
          <a:xfrm>
            <a:off x="4786314" y="3643314"/>
            <a:ext cx="2476517" cy="1857388"/>
          </a:xfrm>
          <a:prstGeom prst="rect">
            <a:avLst/>
          </a:prstGeom>
          <a:noFill/>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blinds(horizontal)">
                                      <p:cBhvr>
                                        <p:cTn id="18" dur="500"/>
                                        <p:tgtEl>
                                          <p:spTgt spid="11"/>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5"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blinds(vertical)">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2052"/>
                                        </p:tgtEl>
                                        <p:attrNameLst>
                                          <p:attrName>style.visibility</p:attrName>
                                        </p:attrNameLst>
                                      </p:cBhvr>
                                      <p:to>
                                        <p:strVal val="visible"/>
                                      </p:to>
                                    </p:set>
                                    <p:animEffect transition="in" filter="checkerboard(across)">
                                      <p:cBhvr>
                                        <p:cTn id="28" dur="500"/>
                                        <p:tgtEl>
                                          <p:spTgt spid="2052"/>
                                        </p:tgtEl>
                                      </p:cBhvr>
                                    </p:animEffect>
                                  </p:childTnLst>
                                </p:cTn>
                              </p:par>
                              <p:par>
                                <p:cTn id="29" presetID="5" presetClass="entr" presetSubtype="10" fill="hold" nodeType="withEffect">
                                  <p:stCondLst>
                                    <p:cond delay="0"/>
                                  </p:stCondLst>
                                  <p:childTnLst>
                                    <p:set>
                                      <p:cBhvr>
                                        <p:cTn id="30" dur="1" fill="hold">
                                          <p:stCondLst>
                                            <p:cond delay="0"/>
                                          </p:stCondLst>
                                        </p:cTn>
                                        <p:tgtEl>
                                          <p:spTgt spid="2050"/>
                                        </p:tgtEl>
                                        <p:attrNameLst>
                                          <p:attrName>style.visibility</p:attrName>
                                        </p:attrNameLst>
                                      </p:cBhvr>
                                      <p:to>
                                        <p:strVal val="visible"/>
                                      </p:to>
                                    </p:set>
                                    <p:animEffect transition="in" filter="checkerboard(across)">
                                      <p:cBhvr>
                                        <p:cTn id="31" dur="500"/>
                                        <p:tgtEl>
                                          <p:spTgt spid="2050"/>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nodeType="clickEffect">
                                  <p:stCondLst>
                                    <p:cond delay="0"/>
                                  </p:stCondLst>
                                  <p:childTnLst>
                                    <p:animEffect transition="out" filter="fade">
                                      <p:cBhvr>
                                        <p:cTn id="35" dur="2000"/>
                                        <p:tgtEl>
                                          <p:spTgt spid="2052"/>
                                        </p:tgtEl>
                                      </p:cBhvr>
                                    </p:animEffect>
                                    <p:set>
                                      <p:cBhvr>
                                        <p:cTn id="36" dur="1" fill="hold">
                                          <p:stCondLst>
                                            <p:cond delay="1999"/>
                                          </p:stCondLst>
                                        </p:cTn>
                                        <p:tgtEl>
                                          <p:spTgt spid="2052"/>
                                        </p:tgtEl>
                                        <p:attrNameLst>
                                          <p:attrName>style.visibility</p:attrName>
                                        </p:attrNameLst>
                                      </p:cBhvr>
                                      <p:to>
                                        <p:strVal val="hidden"/>
                                      </p:to>
                                    </p:set>
                                  </p:childTnLst>
                                </p:cTn>
                              </p:par>
                              <p:par>
                                <p:cTn id="37" presetID="10" presetClass="exit" presetSubtype="0" fill="hold" nodeType="withEffect">
                                  <p:stCondLst>
                                    <p:cond delay="0"/>
                                  </p:stCondLst>
                                  <p:childTnLst>
                                    <p:animEffect transition="out" filter="fade">
                                      <p:cBhvr>
                                        <p:cTn id="38" dur="2000"/>
                                        <p:tgtEl>
                                          <p:spTgt spid="2050"/>
                                        </p:tgtEl>
                                      </p:cBhvr>
                                    </p:animEffect>
                                    <p:set>
                                      <p:cBhvr>
                                        <p:cTn id="39" dur="1" fill="hold">
                                          <p:stCondLst>
                                            <p:cond delay="1999"/>
                                          </p:stCondLst>
                                        </p:cTn>
                                        <p:tgtEl>
                                          <p:spTgt spid="2050"/>
                                        </p:tgtEl>
                                        <p:attrNameLst>
                                          <p:attrName>style.visibility</p:attrName>
                                        </p:attrNameLst>
                                      </p:cBhvr>
                                      <p:to>
                                        <p:strVal val="hidden"/>
                                      </p:to>
                                    </p:set>
                                  </p:childTnLst>
                                </p:cTn>
                              </p:par>
                            </p:childTnLst>
                          </p:cTn>
                        </p:par>
                      </p:childTnLst>
                    </p:cTn>
                  </p:par>
                  <p:par>
                    <p:cTn id="40" fill="hold">
                      <p:stCondLst>
                        <p:cond delay="indefinite"/>
                      </p:stCondLst>
                      <p:childTnLst>
                        <p:par>
                          <p:cTn id="41" fill="hold">
                            <p:stCondLst>
                              <p:cond delay="0"/>
                            </p:stCondLst>
                            <p:childTnLst>
                              <p:par>
                                <p:cTn id="42" presetID="49" presetClass="entr" presetSubtype="0" decel="100000" fill="hold"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p:cTn id="44" dur="1000" fill="hold"/>
                                        <p:tgtEl>
                                          <p:spTgt spid="16"/>
                                        </p:tgtEl>
                                        <p:attrNameLst>
                                          <p:attrName>ppt_w</p:attrName>
                                        </p:attrNameLst>
                                      </p:cBhvr>
                                      <p:tavLst>
                                        <p:tav tm="0">
                                          <p:val>
                                            <p:fltVal val="0"/>
                                          </p:val>
                                        </p:tav>
                                        <p:tav tm="100000">
                                          <p:val>
                                            <p:strVal val="#ppt_w"/>
                                          </p:val>
                                        </p:tav>
                                      </p:tavLst>
                                    </p:anim>
                                    <p:anim calcmode="lin" valueType="num">
                                      <p:cBhvr>
                                        <p:cTn id="45" dur="1000" fill="hold"/>
                                        <p:tgtEl>
                                          <p:spTgt spid="16"/>
                                        </p:tgtEl>
                                        <p:attrNameLst>
                                          <p:attrName>ppt_h</p:attrName>
                                        </p:attrNameLst>
                                      </p:cBhvr>
                                      <p:tavLst>
                                        <p:tav tm="0">
                                          <p:val>
                                            <p:fltVal val="0"/>
                                          </p:val>
                                        </p:tav>
                                        <p:tav tm="100000">
                                          <p:val>
                                            <p:strVal val="#ppt_h"/>
                                          </p:val>
                                        </p:tav>
                                      </p:tavLst>
                                    </p:anim>
                                    <p:anim calcmode="lin" valueType="num">
                                      <p:cBhvr>
                                        <p:cTn id="46" dur="1000" fill="hold"/>
                                        <p:tgtEl>
                                          <p:spTgt spid="16"/>
                                        </p:tgtEl>
                                        <p:attrNameLst>
                                          <p:attrName>style.rotation</p:attrName>
                                        </p:attrNameLst>
                                      </p:cBhvr>
                                      <p:tavLst>
                                        <p:tav tm="0">
                                          <p:val>
                                            <p:fltVal val="360"/>
                                          </p:val>
                                        </p:tav>
                                        <p:tav tm="100000">
                                          <p:val>
                                            <p:fltVal val="0"/>
                                          </p:val>
                                        </p:tav>
                                      </p:tavLst>
                                    </p:anim>
                                    <p:animEffect transition="in" filter="fade">
                                      <p:cBhvr>
                                        <p:cTn id="47" dur="1000"/>
                                        <p:tgtEl>
                                          <p:spTgt spid="16"/>
                                        </p:tgtEl>
                                      </p:cBhvr>
                                    </p:animEffect>
                                  </p:childTnLst>
                                </p:cTn>
                              </p:par>
                              <p:par>
                                <p:cTn id="48" presetID="49" presetClass="entr" presetSubtype="0" decel="100000" fill="hold" nodeType="withEffect">
                                  <p:stCondLst>
                                    <p:cond delay="0"/>
                                  </p:stCondLst>
                                  <p:childTnLst>
                                    <p:set>
                                      <p:cBhvr>
                                        <p:cTn id="49" dur="1" fill="hold">
                                          <p:stCondLst>
                                            <p:cond delay="0"/>
                                          </p:stCondLst>
                                        </p:cTn>
                                        <p:tgtEl>
                                          <p:spTgt spid="17"/>
                                        </p:tgtEl>
                                        <p:attrNameLst>
                                          <p:attrName>style.visibility</p:attrName>
                                        </p:attrNameLst>
                                      </p:cBhvr>
                                      <p:to>
                                        <p:strVal val="visible"/>
                                      </p:to>
                                    </p:set>
                                    <p:anim calcmode="lin" valueType="num">
                                      <p:cBhvr>
                                        <p:cTn id="50" dur="1000" fill="hold"/>
                                        <p:tgtEl>
                                          <p:spTgt spid="17"/>
                                        </p:tgtEl>
                                        <p:attrNameLst>
                                          <p:attrName>ppt_w</p:attrName>
                                        </p:attrNameLst>
                                      </p:cBhvr>
                                      <p:tavLst>
                                        <p:tav tm="0">
                                          <p:val>
                                            <p:fltVal val="0"/>
                                          </p:val>
                                        </p:tav>
                                        <p:tav tm="100000">
                                          <p:val>
                                            <p:strVal val="#ppt_w"/>
                                          </p:val>
                                        </p:tav>
                                      </p:tavLst>
                                    </p:anim>
                                    <p:anim calcmode="lin" valueType="num">
                                      <p:cBhvr>
                                        <p:cTn id="51" dur="1000" fill="hold"/>
                                        <p:tgtEl>
                                          <p:spTgt spid="17"/>
                                        </p:tgtEl>
                                        <p:attrNameLst>
                                          <p:attrName>ppt_h</p:attrName>
                                        </p:attrNameLst>
                                      </p:cBhvr>
                                      <p:tavLst>
                                        <p:tav tm="0">
                                          <p:val>
                                            <p:fltVal val="0"/>
                                          </p:val>
                                        </p:tav>
                                        <p:tav tm="100000">
                                          <p:val>
                                            <p:strVal val="#ppt_h"/>
                                          </p:val>
                                        </p:tav>
                                      </p:tavLst>
                                    </p:anim>
                                    <p:anim calcmode="lin" valueType="num">
                                      <p:cBhvr>
                                        <p:cTn id="52" dur="1000" fill="hold"/>
                                        <p:tgtEl>
                                          <p:spTgt spid="17"/>
                                        </p:tgtEl>
                                        <p:attrNameLst>
                                          <p:attrName>style.rotation</p:attrName>
                                        </p:attrNameLst>
                                      </p:cBhvr>
                                      <p:tavLst>
                                        <p:tav tm="0">
                                          <p:val>
                                            <p:fltVal val="360"/>
                                          </p:val>
                                        </p:tav>
                                        <p:tav tm="100000">
                                          <p:val>
                                            <p:fltVal val="0"/>
                                          </p:val>
                                        </p:tav>
                                      </p:tavLst>
                                    </p:anim>
                                    <p:animEffect transition="in" filter="fade">
                                      <p:cBhvr>
                                        <p:cTn id="53" dur="10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8" presetClass="entr" presetSubtype="16"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diamond(in)">
                                      <p:cBhvr>
                                        <p:cTn id="58"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1" grpId="0"/>
      <p:bldP spid="12"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9" name="8 CuadroTexto"/>
          <p:cNvSpPr txBox="1"/>
          <p:nvPr/>
        </p:nvSpPr>
        <p:spPr>
          <a:xfrm>
            <a:off x="1428728" y="214290"/>
            <a:ext cx="7292381" cy="584775"/>
          </a:xfrm>
          <a:prstGeom prst="rect">
            <a:avLst/>
          </a:prstGeom>
          <a:noFill/>
        </p:spPr>
        <p:txBody>
          <a:bodyPr wrap="none" rtlCol="0">
            <a:spAutoFit/>
          </a:bodyPr>
          <a:lstStyle/>
          <a:p>
            <a:r>
              <a:rPr lang="es-VE" sz="3200" dirty="0" smtClean="0">
                <a:solidFill>
                  <a:srgbClr val="006600"/>
                </a:solidFill>
                <a:effectLst>
                  <a:outerShdw blurRad="38100" dist="38100" dir="2700000" algn="tl">
                    <a:srgbClr val="000000">
                      <a:alpha val="43137"/>
                    </a:srgbClr>
                  </a:outerShdw>
                </a:effectLst>
                <a:latin typeface="Britannic Bold" pitchFamily="34" charset="0"/>
              </a:rPr>
              <a:t>¿QUÉ ES CONDICIONAMIENTO CLÁSICO?</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10" name="9 CuadroTexto"/>
          <p:cNvSpPr txBox="1"/>
          <p:nvPr/>
        </p:nvSpPr>
        <p:spPr>
          <a:xfrm>
            <a:off x="2143108" y="1000108"/>
            <a:ext cx="5929354" cy="2739211"/>
          </a:xfrm>
          <a:prstGeom prst="rect">
            <a:avLst/>
          </a:prstGeom>
          <a:noFill/>
        </p:spPr>
        <p:txBody>
          <a:bodyPr wrap="square" rtlCol="0">
            <a:spAutoFit/>
          </a:bodyPr>
          <a:lstStyle/>
          <a:p>
            <a:pPr algn="ctr"/>
            <a:r>
              <a:rPr lang="es-VE" dirty="0" smtClean="0"/>
              <a:t>Proceso de aprendizaje mediante el cual un organismo establece una asociación entre un estímulo condicionado (EC) y un estímulo incondicionado (EI), siendo el EC capaz de </a:t>
            </a:r>
            <a:r>
              <a:rPr lang="es-VE" dirty="0" err="1" smtClean="0"/>
              <a:t>elicitar</a:t>
            </a:r>
            <a:r>
              <a:rPr lang="es-VE" dirty="0" smtClean="0"/>
              <a:t> una respuesta condicionada (RC). Experimentalmente se obtiene esta forma de condicionamiento exponiendo el organismo a un EC y un EI en repetidas ocasiones.</a:t>
            </a:r>
          </a:p>
          <a:p>
            <a:pPr algn="ctr"/>
            <a:r>
              <a:rPr lang="es-VE" dirty="0" smtClean="0"/>
              <a:t>También se denomina condicionamiento </a:t>
            </a:r>
            <a:r>
              <a:rPr lang="es-VE" dirty="0" err="1" smtClean="0"/>
              <a:t>pavloviano</a:t>
            </a:r>
            <a:r>
              <a:rPr lang="es-VE" dirty="0" smtClean="0"/>
              <a:t>. </a:t>
            </a:r>
            <a:br>
              <a:rPr lang="es-VE" dirty="0" smtClean="0"/>
            </a:br>
            <a:r>
              <a:rPr lang="es-VE" dirty="0" smtClean="0"/>
              <a:t/>
            </a:r>
            <a:br>
              <a:rPr lang="es-VE" dirty="0" smtClean="0"/>
            </a:br>
            <a:r>
              <a:rPr lang="es-VE" sz="1400" dirty="0" smtClean="0"/>
              <a:t>Belloch A y otros, Manual de Psicopatología, Volumen I, </a:t>
            </a:r>
          </a:p>
          <a:p>
            <a:pPr algn="ctr"/>
            <a:r>
              <a:rPr lang="es-VE" sz="1400" dirty="0" smtClean="0"/>
              <a:t>Madrid, McGraw-Hill, 1995, pág. 87.</a:t>
            </a:r>
            <a:endParaRPr lang="es-VE" sz="1400" dirty="0"/>
          </a:p>
        </p:txBody>
      </p:sp>
      <p:sp>
        <p:nvSpPr>
          <p:cNvPr id="11" name="10 CuadroTexto"/>
          <p:cNvSpPr txBox="1"/>
          <p:nvPr/>
        </p:nvSpPr>
        <p:spPr>
          <a:xfrm>
            <a:off x="5242284" y="4143380"/>
            <a:ext cx="3687434" cy="2031325"/>
          </a:xfrm>
          <a:prstGeom prst="rect">
            <a:avLst/>
          </a:prstGeom>
          <a:noFill/>
        </p:spPr>
        <p:txBody>
          <a:bodyPr wrap="square" rtlCol="0">
            <a:spAutoFit/>
          </a:bodyPr>
          <a:lstStyle/>
          <a:p>
            <a:pPr algn="just"/>
            <a:r>
              <a:rPr lang="es-VE" dirty="0" smtClean="0"/>
              <a:t>La parte no aprendida del condicionamiento clásico se basa en el hacho de que algunos estímulos producen en forma automática ciertas respuestas a parte de cualquier aprendizaje anterior, es decir, son innatas o congénitas.</a:t>
            </a:r>
            <a:endParaRPr lang="es-VE" dirty="0"/>
          </a:p>
        </p:txBody>
      </p:sp>
      <p:sp>
        <p:nvSpPr>
          <p:cNvPr id="12" name="11 CuadroTexto"/>
          <p:cNvSpPr txBox="1"/>
          <p:nvPr/>
        </p:nvSpPr>
        <p:spPr>
          <a:xfrm>
            <a:off x="1571604" y="4714884"/>
            <a:ext cx="2714644" cy="1323439"/>
          </a:xfrm>
          <a:prstGeom prst="rect">
            <a:avLst/>
          </a:prstGeom>
          <a:ln>
            <a:solidFill>
              <a:srgbClr val="006600"/>
            </a:solidFill>
          </a:ln>
          <a:effectLst>
            <a:innerShdw blurRad="63500" dist="50800" dir="5400000">
              <a:prstClr val="black">
                <a:alpha val="50000"/>
              </a:prstClr>
            </a:innerShdw>
          </a:effectLst>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s-VE" sz="2000" dirty="0" smtClean="0">
                <a:solidFill>
                  <a:srgbClr val="006600"/>
                </a:solidFill>
                <a:effectLst>
                  <a:outerShdw blurRad="38100" dist="38100" dir="2700000" algn="tl">
                    <a:srgbClr val="000000">
                      <a:alpha val="43137"/>
                    </a:srgbClr>
                  </a:outerShdw>
                </a:effectLst>
              </a:rPr>
              <a:t>Iván </a:t>
            </a:r>
            <a:r>
              <a:rPr lang="es-VE" sz="2000" dirty="0" err="1" smtClean="0">
                <a:solidFill>
                  <a:srgbClr val="006600"/>
                </a:solidFill>
                <a:effectLst>
                  <a:outerShdw blurRad="38100" dist="38100" dir="2700000" algn="tl">
                    <a:srgbClr val="000000">
                      <a:alpha val="43137"/>
                    </a:srgbClr>
                  </a:outerShdw>
                </a:effectLst>
              </a:rPr>
              <a:t>Pavlov</a:t>
            </a:r>
            <a:r>
              <a:rPr lang="es-VE" sz="2000" dirty="0" smtClean="0">
                <a:solidFill>
                  <a:srgbClr val="006600"/>
                </a:solidFill>
                <a:effectLst>
                  <a:outerShdw blurRad="38100" dist="38100" dir="2700000" algn="tl">
                    <a:srgbClr val="000000">
                      <a:alpha val="43137"/>
                    </a:srgbClr>
                  </a:outerShdw>
                </a:effectLst>
              </a:rPr>
              <a:t> es el precursor del Condicionamiento Clásico</a:t>
            </a:r>
            <a:endParaRPr lang="es-VE" sz="2000" dirty="0">
              <a:solidFill>
                <a:srgbClr val="006600"/>
              </a:solidFill>
              <a:effectLst>
                <a:outerShdw blurRad="38100" dist="38100" dir="2700000" algn="tl">
                  <a:srgbClr val="000000">
                    <a:alpha val="43137"/>
                  </a:srgbClr>
                </a:outerShdw>
              </a:effectLst>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heckerboard(across)">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fill="hold"/>
                                        <p:tgtEl>
                                          <p:spTgt spid="10"/>
                                        </p:tgtEl>
                                        <p:attrNameLst>
                                          <p:attrName>ppt_x</p:attrName>
                                        </p:attrNameLst>
                                      </p:cBhvr>
                                      <p:tavLst>
                                        <p:tav tm="0">
                                          <p:val>
                                            <p:strVal val="#ppt_x"/>
                                          </p:val>
                                        </p:tav>
                                        <p:tav tm="100000">
                                          <p:val>
                                            <p:strVal val="#ppt_x"/>
                                          </p:val>
                                        </p:tav>
                                      </p:tavLst>
                                    </p:anim>
                                    <p:anim calcmode="lin" valueType="num">
                                      <p:cBhvr additive="base">
                                        <p:cTn id="1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35819" y="642918"/>
            <a:ext cx="7072362" cy="1569660"/>
          </a:xfrm>
          <a:prstGeom prst="rect">
            <a:avLst/>
          </a:prstGeom>
          <a:noFill/>
        </p:spPr>
        <p:txBody>
          <a:bodyPr wrap="square" rtlCol="0">
            <a:spAutoFit/>
          </a:bodyPr>
          <a:lstStyle/>
          <a:p>
            <a:pPr algn="ctr"/>
            <a:r>
              <a:rPr lang="es-VE" sz="1600" dirty="0" smtClean="0"/>
              <a:t>(Riazán</a:t>
            </a:r>
            <a:r>
              <a:rPr lang="es-VE" sz="1600" dirty="0"/>
              <a:t>, actual Rusia, 1849-Leningrado, hoy San Petersburgo, id., 1936) Fisiólogo ruso. Hijo de un pope ortodoxo, cursó estudios de teología, que abandonó para ingresar en la Universidad de San Petersburgo y estudiar medicina y química. Una vez doctorado, amplió sus conocimientos en Alemania, donde se especializó en fisiología intestinal y en el sistema circulatorio. En 1890 sentó plaza de profesor de fisiología en la Academia Médica Imperial.</a:t>
            </a:r>
          </a:p>
        </p:txBody>
      </p:sp>
      <p:sp>
        <p:nvSpPr>
          <p:cNvPr id="3" name="2 CuadroTexto"/>
          <p:cNvSpPr txBox="1"/>
          <p:nvPr/>
        </p:nvSpPr>
        <p:spPr>
          <a:xfrm>
            <a:off x="3396040" y="71414"/>
            <a:ext cx="5541902" cy="523220"/>
          </a:xfrm>
          <a:prstGeom prst="rect">
            <a:avLst/>
          </a:prstGeom>
          <a:noFill/>
        </p:spPr>
        <p:txBody>
          <a:bodyPr wrap="none" rtlCol="0">
            <a:spAutoFit/>
          </a:bodyPr>
          <a:lstStyle/>
          <a:p>
            <a:r>
              <a:rPr lang="es-VE" sz="2800" dirty="0" smtClean="0">
                <a:solidFill>
                  <a:srgbClr val="006600"/>
                </a:solidFill>
                <a:latin typeface="Britannic Bold" pitchFamily="34" charset="0"/>
              </a:rPr>
              <a:t>¿Quién fue Iván </a:t>
            </a:r>
            <a:r>
              <a:rPr lang="es-VE" sz="2800" dirty="0" err="1" smtClean="0">
                <a:solidFill>
                  <a:srgbClr val="006600"/>
                </a:solidFill>
                <a:latin typeface="Britannic Bold" pitchFamily="34" charset="0"/>
              </a:rPr>
              <a:t>Petrovich</a:t>
            </a:r>
            <a:r>
              <a:rPr lang="es-VE" sz="2800" dirty="0" smtClean="0">
                <a:solidFill>
                  <a:srgbClr val="006600"/>
                </a:solidFill>
                <a:latin typeface="Britannic Bold" pitchFamily="34" charset="0"/>
              </a:rPr>
              <a:t> </a:t>
            </a:r>
            <a:r>
              <a:rPr lang="es-VE" sz="2800" dirty="0" err="1" smtClean="0">
                <a:solidFill>
                  <a:srgbClr val="006600"/>
                </a:solidFill>
                <a:latin typeface="Britannic Bold" pitchFamily="34" charset="0"/>
              </a:rPr>
              <a:t>Pavlov</a:t>
            </a:r>
            <a:r>
              <a:rPr lang="es-VE" sz="2800" dirty="0" smtClean="0">
                <a:solidFill>
                  <a:srgbClr val="006600"/>
                </a:solidFill>
                <a:latin typeface="Britannic Bold" pitchFamily="34" charset="0"/>
              </a:rPr>
              <a:t>?</a:t>
            </a:r>
            <a:endParaRPr lang="es-VE" sz="2800" dirty="0">
              <a:solidFill>
                <a:srgbClr val="006600"/>
              </a:solidFill>
              <a:latin typeface="Britannic Bold" pitchFamily="34" charset="0"/>
            </a:endParaRPr>
          </a:p>
        </p:txBody>
      </p:sp>
      <p:sp>
        <p:nvSpPr>
          <p:cNvPr id="5" name="4 CuadroTexto"/>
          <p:cNvSpPr txBox="1"/>
          <p:nvPr/>
        </p:nvSpPr>
        <p:spPr>
          <a:xfrm>
            <a:off x="4071934" y="2214554"/>
            <a:ext cx="4929222" cy="4616648"/>
          </a:xfrm>
          <a:prstGeom prst="rect">
            <a:avLst/>
          </a:prstGeom>
          <a:noFill/>
        </p:spPr>
        <p:txBody>
          <a:bodyPr wrap="square" rtlCol="0">
            <a:spAutoFit/>
          </a:bodyPr>
          <a:lstStyle/>
          <a:p>
            <a:pPr algn="r"/>
            <a:r>
              <a:rPr lang="es-VE" sz="1400" dirty="0" smtClean="0"/>
              <a:t>A </a:t>
            </a:r>
            <a:r>
              <a:rPr lang="es-VE" sz="1400" dirty="0"/>
              <a:t>partir de 1888 se consagró al estudio de las funciones digestivas. Inventó y elaboró técnicas fisiológicas asombrosas en su época, y pudo, gracias al método de la "experimentación crónica", llevar a cabo importantes investigaciones sobre el páncreas, el hígado y las glándulas salivales. Pero las más notables fueron las concernientes a la actividad secretora del </a:t>
            </a:r>
            <a:r>
              <a:rPr lang="es-VE" sz="1400" dirty="0" smtClean="0"/>
              <a:t>estómago; tales </a:t>
            </a:r>
            <a:r>
              <a:rPr lang="es-VE" sz="1400" dirty="0"/>
              <a:t>investigaciones representan una de las más importantes conquistas científicas del siglo XIX y valieron a </a:t>
            </a:r>
            <a:r>
              <a:rPr lang="es-VE" sz="1400" dirty="0" err="1"/>
              <a:t>Pavlov</a:t>
            </a:r>
            <a:r>
              <a:rPr lang="es-VE" sz="1400" dirty="0"/>
              <a:t> el premio Nobel en 1904.</a:t>
            </a:r>
          </a:p>
          <a:p>
            <a:pPr algn="r"/>
            <a:r>
              <a:rPr lang="es-VE" sz="1400" dirty="0" err="1"/>
              <a:t>Pavlov</a:t>
            </a:r>
            <a:r>
              <a:rPr lang="es-VE" sz="1400" dirty="0"/>
              <a:t> es conocido, sobre todo, por la formulación de la ley del reflejo condicionado, que desarrolló después de advertir que la salivación de los perros que utilizaba en sus experimentos podía ser resultado de una actividad psíquica. </a:t>
            </a:r>
          </a:p>
          <a:p>
            <a:pPr algn="r"/>
            <a:r>
              <a:rPr lang="es-VE" sz="1400" dirty="0"/>
              <a:t>Al permitir un análisis psíquico del animal, es decir, al estudiar su capacidad de diferenciar los estímulos y de responder a ellos, </a:t>
            </a:r>
            <a:r>
              <a:rPr lang="es-VE" sz="1400" dirty="0" err="1"/>
              <a:t>Pavlov</a:t>
            </a:r>
            <a:r>
              <a:rPr lang="es-VE" sz="1400" dirty="0"/>
              <a:t> abrió nuevos caminos a la psicología, a la psiquiatría e inclusive la pedagogía, ya que pudo considerarse toda forma de educación como esencialmente basada en la formación de los reflejos condicionados. Se elaboraron así teorías en que el proceso de aprendizaje y del conocimiento eran el resultado de una multitud de reflejos condicionados a lo largo de la vida</a:t>
            </a:r>
            <a:r>
              <a:rPr lang="es-VE" sz="1400" dirty="0" smtClean="0"/>
              <a:t>.</a:t>
            </a:r>
            <a:endParaRPr lang="es-VE" sz="1400" dirty="0"/>
          </a:p>
        </p:txBody>
      </p:sp>
      <p:pic>
        <p:nvPicPr>
          <p:cNvPr id="6" name="Picture 2" descr="http://trimegistos.files.wordpress.com/2008/12/pavlov1.jpg"/>
          <p:cNvPicPr>
            <a:picLocks noChangeAspect="1" noChangeArrowheads="1"/>
          </p:cNvPicPr>
          <p:nvPr/>
        </p:nvPicPr>
        <p:blipFill>
          <a:blip r:embed="rId2" cstate="print"/>
          <a:srcRect/>
          <a:stretch>
            <a:fillRect/>
          </a:stretch>
        </p:blipFill>
        <p:spPr bwMode="auto">
          <a:xfrm>
            <a:off x="1214434" y="2714620"/>
            <a:ext cx="2786062" cy="3643338"/>
          </a:xfrm>
          <a:prstGeom prst="rect">
            <a:avLst/>
          </a:prstGeom>
          <a:noFill/>
        </p:spPr>
      </p:pic>
      <p:grpSp>
        <p:nvGrpSpPr>
          <p:cNvPr id="11" name="10 Grupo"/>
          <p:cNvGrpSpPr/>
          <p:nvPr/>
        </p:nvGrpSpPr>
        <p:grpSpPr>
          <a:xfrm>
            <a:off x="-31" y="142852"/>
            <a:ext cx="1000132" cy="6572296"/>
            <a:chOff x="-31" y="142852"/>
            <a:chExt cx="1000132" cy="6572296"/>
          </a:xfrm>
        </p:grpSpPr>
        <p:grpSp>
          <p:nvGrpSpPr>
            <p:cNvPr id="10" name="9 Grupo"/>
            <p:cNvGrpSpPr/>
            <p:nvPr/>
          </p:nvGrpSpPr>
          <p:grpSpPr>
            <a:xfrm>
              <a:off x="71406" y="142852"/>
              <a:ext cx="872646" cy="6572296"/>
              <a:chOff x="71406" y="142852"/>
              <a:chExt cx="872646" cy="6572296"/>
            </a:xfrm>
          </p:grpSpPr>
          <p:sp>
            <p:nvSpPr>
              <p:cNvPr id="4" name="3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8" name="7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9" name="8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5122" name="Picture 2" descr="http://www.dibujos10.com/images/dibujos-perros-p.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pic>
        <p:nvPicPr>
          <p:cNvPr id="8" name="Picture 4" descr="http://www.mphy.lu.se/avd/nf/hesslow/bilder/pavlov.jpg"/>
          <p:cNvPicPr>
            <a:picLocks noChangeAspect="1" noChangeArrowheads="1"/>
          </p:cNvPicPr>
          <p:nvPr/>
        </p:nvPicPr>
        <p:blipFill>
          <a:blip r:embed="rId3" cstate="print"/>
          <a:srcRect/>
          <a:stretch>
            <a:fillRect/>
          </a:stretch>
        </p:blipFill>
        <p:spPr bwMode="auto">
          <a:xfrm>
            <a:off x="4214810" y="4000504"/>
            <a:ext cx="4348400" cy="250033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
        <p:nvSpPr>
          <p:cNvPr id="9" name="8 CuadroTexto"/>
          <p:cNvSpPr txBox="1"/>
          <p:nvPr/>
        </p:nvSpPr>
        <p:spPr>
          <a:xfrm>
            <a:off x="2857488" y="71414"/>
            <a:ext cx="4472699" cy="584775"/>
          </a:xfrm>
          <a:prstGeom prst="rect">
            <a:avLst/>
          </a:prstGeom>
          <a:noFill/>
        </p:spPr>
        <p:txBody>
          <a:bodyPr wrap="none" rtlCol="0">
            <a:spAutoFit/>
          </a:bodyPr>
          <a:lstStyle/>
          <a:p>
            <a:r>
              <a:rPr lang="es-VE" sz="3200" dirty="0" smtClean="0">
                <a:solidFill>
                  <a:srgbClr val="006600"/>
                </a:solidFill>
                <a:latin typeface="Britannic Bold" pitchFamily="34" charset="0"/>
              </a:rPr>
              <a:t>Experimentos de </a:t>
            </a:r>
            <a:r>
              <a:rPr lang="es-VE" sz="3200" dirty="0" err="1" smtClean="0">
                <a:solidFill>
                  <a:srgbClr val="006600"/>
                </a:solidFill>
                <a:latin typeface="Britannic Bold" pitchFamily="34" charset="0"/>
              </a:rPr>
              <a:t>Pavlov</a:t>
            </a:r>
            <a:endParaRPr lang="es-VE" sz="3200" dirty="0">
              <a:solidFill>
                <a:srgbClr val="006600"/>
              </a:solidFill>
              <a:latin typeface="Britannic Bold" pitchFamily="34" charset="0"/>
            </a:endParaRPr>
          </a:p>
        </p:txBody>
      </p:sp>
      <p:pic>
        <p:nvPicPr>
          <p:cNvPr id="11" name="Picture 6" descr="http://www.sciencemuseum.org.uk/hommedia.ashx?id=10004&amp;size=Small"/>
          <p:cNvPicPr>
            <a:picLocks noChangeAspect="1" noChangeArrowheads="1"/>
          </p:cNvPicPr>
          <p:nvPr/>
        </p:nvPicPr>
        <p:blipFill>
          <a:blip r:embed="rId4" cstate="print"/>
          <a:srcRect/>
          <a:stretch>
            <a:fillRect/>
          </a:stretch>
        </p:blipFill>
        <p:spPr bwMode="auto">
          <a:xfrm>
            <a:off x="1357290" y="789515"/>
            <a:ext cx="3943352" cy="2906169"/>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9" name="8 CuadroTexto"/>
          <p:cNvSpPr txBox="1"/>
          <p:nvPr/>
        </p:nvSpPr>
        <p:spPr>
          <a:xfrm>
            <a:off x="2857488" y="71414"/>
            <a:ext cx="4472699" cy="584775"/>
          </a:xfrm>
          <a:prstGeom prst="rect">
            <a:avLst/>
          </a:prstGeom>
          <a:noFill/>
        </p:spPr>
        <p:txBody>
          <a:bodyPr wrap="none" rtlCol="0">
            <a:spAutoFit/>
          </a:bodyPr>
          <a:lstStyle/>
          <a:p>
            <a:r>
              <a:rPr lang="es-VE" sz="3200" dirty="0" smtClean="0">
                <a:solidFill>
                  <a:srgbClr val="006600"/>
                </a:solidFill>
                <a:latin typeface="Britannic Bold" pitchFamily="34" charset="0"/>
              </a:rPr>
              <a:t>Experimentos de </a:t>
            </a:r>
            <a:r>
              <a:rPr lang="es-VE" sz="3200" dirty="0" err="1" smtClean="0">
                <a:solidFill>
                  <a:srgbClr val="006600"/>
                </a:solidFill>
                <a:latin typeface="Britannic Bold" pitchFamily="34" charset="0"/>
              </a:rPr>
              <a:t>Pavlov</a:t>
            </a:r>
            <a:endParaRPr lang="es-VE" sz="3200" dirty="0">
              <a:solidFill>
                <a:srgbClr val="006600"/>
              </a:solidFill>
              <a:latin typeface="Britannic Bold" pitchFamily="34" charset="0"/>
            </a:endParaRPr>
          </a:p>
        </p:txBody>
      </p:sp>
      <p:pic>
        <p:nvPicPr>
          <p:cNvPr id="10" name="Picture 2"/>
          <p:cNvPicPr>
            <a:picLocks noChangeAspect="1" noChangeArrowheads="1"/>
          </p:cNvPicPr>
          <p:nvPr/>
        </p:nvPicPr>
        <p:blipFill>
          <a:blip r:embed="rId3" cstate="print"/>
          <a:srcRect/>
          <a:stretch>
            <a:fillRect/>
          </a:stretch>
        </p:blipFill>
        <p:spPr bwMode="auto">
          <a:xfrm>
            <a:off x="1071538" y="1500174"/>
            <a:ext cx="8019374" cy="4786346"/>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6" name="Picture 2" descr="http://www.dibujos10.com/images/dibujos-infantiles-perros.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714642" y="357190"/>
            <a:ext cx="1857358" cy="2428876"/>
          </a:xfrm>
          <a:prstGeom prst="rect">
            <a:avLst/>
          </a:prstGeom>
          <a:noFill/>
        </p:spPr>
      </p:pic>
      <p:pic>
        <p:nvPicPr>
          <p:cNvPr id="41988" name="Picture 4" descr="http://www.ozutto.com/hoyquecomo/wp-content/uploads/2009/05/comida-perros-sabor-pate-solucion-crisis.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398403" y="857232"/>
            <a:ext cx="1888241" cy="1252534"/>
          </a:xfrm>
          <a:prstGeom prst="rect">
            <a:avLst/>
          </a:prstGeom>
          <a:noFill/>
        </p:spPr>
      </p:pic>
      <p:pic>
        <p:nvPicPr>
          <p:cNvPr id="41990" name="Picture 6" descr="http://galeria.dibujos.net/images/painted/c5e43aedfc91eb0baf3c6b4a5f475581.png"/>
          <p:cNvPicPr>
            <a:picLocks noChangeAspect="1" noChangeArrowheads="1"/>
          </p:cNvPicPr>
          <p:nvPr/>
        </p:nvPicPr>
        <p:blipFill>
          <a:blip r:embed="rId4" cstate="print">
            <a:clrChange>
              <a:clrFrom>
                <a:srgbClr val="2AF8F8"/>
              </a:clrFrom>
              <a:clrTo>
                <a:srgbClr val="2AF8F8">
                  <a:alpha val="0"/>
                </a:srgbClr>
              </a:clrTo>
            </a:clrChange>
          </a:blip>
          <a:srcRect/>
          <a:stretch>
            <a:fillRect/>
          </a:stretch>
        </p:blipFill>
        <p:spPr bwMode="auto">
          <a:xfrm>
            <a:off x="1143038" y="1000108"/>
            <a:ext cx="1400829" cy="1303743"/>
          </a:xfrm>
          <a:prstGeom prst="rect">
            <a:avLst/>
          </a:prstGeom>
          <a:noFill/>
        </p:spPr>
      </p:pic>
      <p:pic>
        <p:nvPicPr>
          <p:cNvPr id="7" name="Picture 6" descr="http://galeria.dibujos.net/images/painted/c5e43aedfc91eb0baf3c6b4a5f475581.png"/>
          <p:cNvPicPr>
            <a:picLocks noChangeAspect="1" noChangeArrowheads="1"/>
          </p:cNvPicPr>
          <p:nvPr/>
        </p:nvPicPr>
        <p:blipFill>
          <a:blip r:embed="rId4" cstate="print">
            <a:clrChange>
              <a:clrFrom>
                <a:srgbClr val="2AF8F8"/>
              </a:clrFrom>
              <a:clrTo>
                <a:srgbClr val="2AF8F8">
                  <a:alpha val="0"/>
                </a:srgbClr>
              </a:clrTo>
            </a:clrChange>
          </a:blip>
          <a:srcRect/>
          <a:stretch>
            <a:fillRect/>
          </a:stretch>
        </p:blipFill>
        <p:spPr bwMode="auto">
          <a:xfrm>
            <a:off x="1928824" y="4357726"/>
            <a:ext cx="1400829" cy="1303743"/>
          </a:xfrm>
          <a:prstGeom prst="rect">
            <a:avLst/>
          </a:prstGeom>
          <a:noFill/>
        </p:spPr>
      </p:pic>
      <p:pic>
        <p:nvPicPr>
          <p:cNvPr id="5" name="Picture 2" descr="http://www.dibujos10.com/images/dibujos-infantiles-perros.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215236" y="71414"/>
            <a:ext cx="1857358" cy="2428876"/>
          </a:xfrm>
          <a:prstGeom prst="rect">
            <a:avLst/>
          </a:prstGeom>
          <a:noFill/>
        </p:spPr>
      </p:pic>
      <p:sp>
        <p:nvSpPr>
          <p:cNvPr id="9" name="8 Lágrima"/>
          <p:cNvSpPr/>
          <p:nvPr/>
        </p:nvSpPr>
        <p:spPr>
          <a:xfrm rot="19950920">
            <a:off x="7231129" y="902296"/>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0" name="9 Lágrima"/>
          <p:cNvSpPr/>
          <p:nvPr/>
        </p:nvSpPr>
        <p:spPr>
          <a:xfrm rot="19950920">
            <a:off x="7383529" y="1054696"/>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1" name="10 Lágrima"/>
          <p:cNvSpPr/>
          <p:nvPr/>
        </p:nvSpPr>
        <p:spPr>
          <a:xfrm rot="19950920">
            <a:off x="7088253" y="1207096"/>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pic>
        <p:nvPicPr>
          <p:cNvPr id="12" name="Picture 4" descr="http://www.ozutto.com/hoyquecomo/wp-content/uploads/2009/05/comida-perros-sabor-pate-solucion-crisis.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3643306" y="4462498"/>
            <a:ext cx="1888241" cy="1252534"/>
          </a:xfrm>
          <a:prstGeom prst="rect">
            <a:avLst/>
          </a:prstGeom>
          <a:noFill/>
        </p:spPr>
      </p:pic>
      <p:pic>
        <p:nvPicPr>
          <p:cNvPr id="15" name="Picture 2" descr="http://www.dibujos10.com/images/dibujos-infantiles-perros.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556239" y="3571892"/>
            <a:ext cx="1857358" cy="2428876"/>
          </a:xfrm>
          <a:prstGeom prst="rect">
            <a:avLst/>
          </a:prstGeom>
          <a:noFill/>
        </p:spPr>
      </p:pic>
      <p:sp>
        <p:nvSpPr>
          <p:cNvPr id="16" name="15 Lágrima"/>
          <p:cNvSpPr/>
          <p:nvPr/>
        </p:nvSpPr>
        <p:spPr>
          <a:xfrm rot="19950920">
            <a:off x="5572132" y="4402774"/>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7" name="16 Lágrima"/>
          <p:cNvSpPr/>
          <p:nvPr/>
        </p:nvSpPr>
        <p:spPr>
          <a:xfrm rot="19950920">
            <a:off x="5724532" y="4555174"/>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8" name="17 Lágrima"/>
          <p:cNvSpPr/>
          <p:nvPr/>
        </p:nvSpPr>
        <p:spPr>
          <a:xfrm rot="19950920">
            <a:off x="5429256" y="4707574"/>
            <a:ext cx="225659" cy="124186"/>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grpSp>
        <p:nvGrpSpPr>
          <p:cNvPr id="19" name="18 Grupo"/>
          <p:cNvGrpSpPr/>
          <p:nvPr/>
        </p:nvGrpSpPr>
        <p:grpSpPr>
          <a:xfrm>
            <a:off x="-31" y="142852"/>
            <a:ext cx="1000132" cy="6572296"/>
            <a:chOff x="-31" y="142852"/>
            <a:chExt cx="1000132" cy="6572296"/>
          </a:xfrm>
        </p:grpSpPr>
        <p:grpSp>
          <p:nvGrpSpPr>
            <p:cNvPr id="20" name="9 Grupo"/>
            <p:cNvGrpSpPr/>
            <p:nvPr/>
          </p:nvGrpSpPr>
          <p:grpSpPr>
            <a:xfrm>
              <a:off x="71406" y="142852"/>
              <a:ext cx="872646" cy="6572296"/>
              <a:chOff x="71406" y="142852"/>
              <a:chExt cx="872646" cy="6572296"/>
            </a:xfrm>
          </p:grpSpPr>
          <p:sp>
            <p:nvSpPr>
              <p:cNvPr id="22" name="21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23" name="22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24" name="23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21" name="Picture 2" descr="http://www.dibujos10.com/images/dibujos-perros-p.jpg"/>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25" name="24 CuadroTexto"/>
          <p:cNvSpPr txBox="1"/>
          <p:nvPr/>
        </p:nvSpPr>
        <p:spPr>
          <a:xfrm>
            <a:off x="1428728" y="2500306"/>
            <a:ext cx="1012458" cy="646331"/>
          </a:xfrm>
          <a:prstGeom prst="rect">
            <a:avLst/>
          </a:prstGeom>
          <a:noFill/>
        </p:spPr>
        <p:txBody>
          <a:bodyPr wrap="none" rtlCol="0">
            <a:spAutoFit/>
          </a:bodyPr>
          <a:lstStyle/>
          <a:p>
            <a:pPr algn="ctr"/>
            <a:r>
              <a:rPr lang="es-VE" b="1" dirty="0" smtClean="0">
                <a:solidFill>
                  <a:srgbClr val="006600"/>
                </a:solidFill>
              </a:rPr>
              <a:t>Estímulo</a:t>
            </a:r>
          </a:p>
          <a:p>
            <a:pPr algn="ctr"/>
            <a:r>
              <a:rPr lang="es-VE" b="1" dirty="0" smtClean="0">
                <a:solidFill>
                  <a:srgbClr val="006600"/>
                </a:solidFill>
              </a:rPr>
              <a:t>Neutro</a:t>
            </a:r>
            <a:endParaRPr lang="es-VE" b="1" dirty="0">
              <a:solidFill>
                <a:srgbClr val="006600"/>
              </a:solidFill>
            </a:endParaRPr>
          </a:p>
        </p:txBody>
      </p:sp>
      <p:sp>
        <p:nvSpPr>
          <p:cNvPr id="26" name="25 CuadroTexto"/>
          <p:cNvSpPr txBox="1"/>
          <p:nvPr/>
        </p:nvSpPr>
        <p:spPr>
          <a:xfrm>
            <a:off x="3214678" y="2643182"/>
            <a:ext cx="1202317" cy="923330"/>
          </a:xfrm>
          <a:prstGeom prst="rect">
            <a:avLst/>
          </a:prstGeom>
          <a:noFill/>
        </p:spPr>
        <p:txBody>
          <a:bodyPr wrap="none" rtlCol="0">
            <a:spAutoFit/>
          </a:bodyPr>
          <a:lstStyle/>
          <a:p>
            <a:pPr algn="ctr"/>
            <a:r>
              <a:rPr lang="es-VE" b="1" dirty="0" smtClean="0">
                <a:solidFill>
                  <a:srgbClr val="006600"/>
                </a:solidFill>
              </a:rPr>
              <a:t>No hay</a:t>
            </a:r>
          </a:p>
          <a:p>
            <a:pPr algn="ctr"/>
            <a:r>
              <a:rPr lang="es-VE" b="1" dirty="0" smtClean="0">
                <a:solidFill>
                  <a:srgbClr val="006600"/>
                </a:solidFill>
              </a:rPr>
              <a:t>Respuesta</a:t>
            </a:r>
          </a:p>
          <a:p>
            <a:pPr algn="ctr"/>
            <a:r>
              <a:rPr lang="es-VE" b="1" dirty="0" smtClean="0">
                <a:solidFill>
                  <a:srgbClr val="006600"/>
                </a:solidFill>
              </a:rPr>
              <a:t>(esperada)</a:t>
            </a:r>
            <a:endParaRPr lang="es-VE" b="1" dirty="0">
              <a:solidFill>
                <a:srgbClr val="006600"/>
              </a:solidFill>
            </a:endParaRPr>
          </a:p>
        </p:txBody>
      </p:sp>
      <p:sp>
        <p:nvSpPr>
          <p:cNvPr id="27" name="26 CuadroTexto"/>
          <p:cNvSpPr txBox="1"/>
          <p:nvPr/>
        </p:nvSpPr>
        <p:spPr>
          <a:xfrm>
            <a:off x="5500694" y="2068289"/>
            <a:ext cx="1650260" cy="646331"/>
          </a:xfrm>
          <a:prstGeom prst="rect">
            <a:avLst/>
          </a:prstGeom>
          <a:noFill/>
        </p:spPr>
        <p:txBody>
          <a:bodyPr wrap="none" rtlCol="0">
            <a:spAutoFit/>
          </a:bodyPr>
          <a:lstStyle/>
          <a:p>
            <a:pPr algn="ctr"/>
            <a:r>
              <a:rPr lang="es-VE" b="1" dirty="0" smtClean="0">
                <a:solidFill>
                  <a:srgbClr val="006600"/>
                </a:solidFill>
              </a:rPr>
              <a:t>Estímulo</a:t>
            </a:r>
          </a:p>
          <a:p>
            <a:pPr algn="ctr"/>
            <a:r>
              <a:rPr lang="es-VE" b="1" dirty="0" smtClean="0">
                <a:solidFill>
                  <a:srgbClr val="006600"/>
                </a:solidFill>
              </a:rPr>
              <a:t>Incondicionado</a:t>
            </a:r>
            <a:endParaRPr lang="es-VE" b="1" dirty="0">
              <a:solidFill>
                <a:srgbClr val="006600"/>
              </a:solidFill>
            </a:endParaRPr>
          </a:p>
        </p:txBody>
      </p:sp>
      <p:sp>
        <p:nvSpPr>
          <p:cNvPr id="28" name="27 CuadroTexto"/>
          <p:cNvSpPr txBox="1"/>
          <p:nvPr/>
        </p:nvSpPr>
        <p:spPr>
          <a:xfrm>
            <a:off x="7358082" y="2496917"/>
            <a:ext cx="1640641" cy="646331"/>
          </a:xfrm>
          <a:prstGeom prst="rect">
            <a:avLst/>
          </a:prstGeom>
          <a:noFill/>
        </p:spPr>
        <p:txBody>
          <a:bodyPr wrap="none" rtlCol="0">
            <a:spAutoFit/>
          </a:bodyPr>
          <a:lstStyle/>
          <a:p>
            <a:pPr algn="ctr"/>
            <a:r>
              <a:rPr lang="es-VE" b="1" dirty="0" smtClean="0">
                <a:solidFill>
                  <a:srgbClr val="006600"/>
                </a:solidFill>
              </a:rPr>
              <a:t>Respuesta</a:t>
            </a:r>
          </a:p>
          <a:p>
            <a:pPr algn="ctr"/>
            <a:r>
              <a:rPr lang="es-VE" b="1" dirty="0" smtClean="0">
                <a:solidFill>
                  <a:srgbClr val="006600"/>
                </a:solidFill>
              </a:rPr>
              <a:t>Incondicionada</a:t>
            </a:r>
            <a:endParaRPr lang="es-VE" b="1" dirty="0">
              <a:solidFill>
                <a:srgbClr val="006600"/>
              </a:solidFill>
            </a:endParaRPr>
          </a:p>
        </p:txBody>
      </p:sp>
      <p:sp>
        <p:nvSpPr>
          <p:cNvPr id="29" name="28 CuadroTexto"/>
          <p:cNvSpPr txBox="1"/>
          <p:nvPr/>
        </p:nvSpPr>
        <p:spPr>
          <a:xfrm>
            <a:off x="3786182" y="5643578"/>
            <a:ext cx="1650260" cy="646331"/>
          </a:xfrm>
          <a:prstGeom prst="rect">
            <a:avLst/>
          </a:prstGeom>
          <a:noFill/>
        </p:spPr>
        <p:txBody>
          <a:bodyPr wrap="none" rtlCol="0">
            <a:spAutoFit/>
          </a:bodyPr>
          <a:lstStyle/>
          <a:p>
            <a:pPr algn="ctr"/>
            <a:r>
              <a:rPr lang="es-VE" b="1" dirty="0" smtClean="0">
                <a:solidFill>
                  <a:srgbClr val="006600"/>
                </a:solidFill>
              </a:rPr>
              <a:t>Estímulo</a:t>
            </a:r>
          </a:p>
          <a:p>
            <a:pPr algn="ctr"/>
            <a:r>
              <a:rPr lang="es-VE" b="1" dirty="0" smtClean="0">
                <a:solidFill>
                  <a:srgbClr val="006600"/>
                </a:solidFill>
              </a:rPr>
              <a:t>Incondicionado</a:t>
            </a:r>
            <a:endParaRPr lang="es-VE" b="1" dirty="0">
              <a:solidFill>
                <a:srgbClr val="006600"/>
              </a:solidFill>
            </a:endParaRPr>
          </a:p>
        </p:txBody>
      </p:sp>
      <p:sp>
        <p:nvSpPr>
          <p:cNvPr id="30" name="29 CuadroTexto"/>
          <p:cNvSpPr txBox="1"/>
          <p:nvPr/>
        </p:nvSpPr>
        <p:spPr>
          <a:xfrm>
            <a:off x="5717441" y="5925941"/>
            <a:ext cx="1483098" cy="646331"/>
          </a:xfrm>
          <a:prstGeom prst="rect">
            <a:avLst/>
          </a:prstGeom>
          <a:noFill/>
        </p:spPr>
        <p:txBody>
          <a:bodyPr wrap="none" rtlCol="0">
            <a:spAutoFit/>
          </a:bodyPr>
          <a:lstStyle/>
          <a:p>
            <a:pPr algn="ctr"/>
            <a:r>
              <a:rPr lang="es-VE" b="1" dirty="0" smtClean="0">
                <a:solidFill>
                  <a:srgbClr val="006600"/>
                </a:solidFill>
              </a:rPr>
              <a:t>Respuesta</a:t>
            </a:r>
          </a:p>
          <a:p>
            <a:pPr algn="ctr"/>
            <a:r>
              <a:rPr lang="es-VE" b="1" dirty="0" smtClean="0">
                <a:solidFill>
                  <a:srgbClr val="006600"/>
                </a:solidFill>
              </a:rPr>
              <a:t>Condicionada</a:t>
            </a:r>
            <a:endParaRPr lang="es-VE" b="1" dirty="0">
              <a:solidFill>
                <a:srgbClr val="006600"/>
              </a:solidFill>
            </a:endParaRPr>
          </a:p>
        </p:txBody>
      </p:sp>
      <p:sp>
        <p:nvSpPr>
          <p:cNvPr id="31" name="30 CuadroTexto"/>
          <p:cNvSpPr txBox="1"/>
          <p:nvPr/>
        </p:nvSpPr>
        <p:spPr>
          <a:xfrm>
            <a:off x="1928794" y="5786454"/>
            <a:ext cx="1492716" cy="646331"/>
          </a:xfrm>
          <a:prstGeom prst="rect">
            <a:avLst/>
          </a:prstGeom>
          <a:noFill/>
        </p:spPr>
        <p:txBody>
          <a:bodyPr wrap="none" rtlCol="0">
            <a:spAutoFit/>
          </a:bodyPr>
          <a:lstStyle/>
          <a:p>
            <a:pPr algn="ctr"/>
            <a:r>
              <a:rPr lang="es-VE" b="1" dirty="0" smtClean="0">
                <a:solidFill>
                  <a:srgbClr val="006600"/>
                </a:solidFill>
              </a:rPr>
              <a:t>Estímulo</a:t>
            </a:r>
          </a:p>
          <a:p>
            <a:pPr algn="ctr"/>
            <a:r>
              <a:rPr lang="es-VE" b="1" dirty="0" smtClean="0">
                <a:solidFill>
                  <a:srgbClr val="006600"/>
                </a:solidFill>
              </a:rPr>
              <a:t>Condicionado</a:t>
            </a:r>
            <a:endParaRPr lang="es-VE" b="1" dirty="0">
              <a:solidFill>
                <a:srgbClr val="006600"/>
              </a:solidFill>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Clr clrSpc="rgb">
                                      <p:cBhvr override="childStyle">
                                        <p:cTn id="6" dur="100" fill="hold"/>
                                        <p:tgtEl>
                                          <p:spTgt spid="41990"/>
                                        </p:tgtEl>
                                        <p:attrNameLst>
                                          <p:attrName>style.color</p:attrName>
                                        </p:attrNameLst>
                                      </p:cBhvr>
                                      <p:to>
                                        <a:schemeClr val="bg1"/>
                                      </p:to>
                                    </p:animClr>
                                    <p:animClr clrSpc="rgb">
                                      <p:cBhvr>
                                        <p:cTn id="7" dur="100" fill="hold"/>
                                        <p:tgtEl>
                                          <p:spTgt spid="41990"/>
                                        </p:tgtEl>
                                        <p:attrNameLst>
                                          <p:attrName>fillcolor</p:attrName>
                                        </p:attrNameLst>
                                      </p:cBhvr>
                                      <p:to>
                                        <a:schemeClr val="bg1"/>
                                      </p:to>
                                    </p:animClr>
                                    <p:set>
                                      <p:cBhvr>
                                        <p:cTn id="8" dur="100" fill="hold"/>
                                        <p:tgtEl>
                                          <p:spTgt spid="41990"/>
                                        </p:tgtEl>
                                        <p:attrNameLst>
                                          <p:attrName>fill.type</p:attrName>
                                        </p:attrNameLst>
                                      </p:cBhvr>
                                      <p:to>
                                        <p:strVal val="solid"/>
                                      </p:to>
                                    </p:set>
                                    <p:set>
                                      <p:cBhvr>
                                        <p:cTn id="9" dur="100" fill="hold"/>
                                        <p:tgtEl>
                                          <p:spTgt spid="41990"/>
                                        </p:tgtEl>
                                        <p:attrNameLst>
                                          <p:attrName>fill.on</p:attrName>
                                        </p:attrNameLst>
                                      </p:cBhvr>
                                      <p:to>
                                        <p:strVal val="true"/>
                                      </p:to>
                                    </p:set>
                                    <p:animRot by="120000">
                                      <p:cBhvr>
                                        <p:cTn id="10" dur="100" fill="hold">
                                          <p:stCondLst>
                                            <p:cond delay="0"/>
                                          </p:stCondLst>
                                        </p:cTn>
                                        <p:tgtEl>
                                          <p:spTgt spid="41990"/>
                                        </p:tgtEl>
                                        <p:attrNameLst>
                                          <p:attrName>r</p:attrName>
                                        </p:attrNameLst>
                                      </p:cBhvr>
                                    </p:animRot>
                                    <p:animRot by="-240000">
                                      <p:cBhvr>
                                        <p:cTn id="11" dur="200" fill="hold">
                                          <p:stCondLst>
                                            <p:cond delay="200"/>
                                          </p:stCondLst>
                                        </p:cTn>
                                        <p:tgtEl>
                                          <p:spTgt spid="41990"/>
                                        </p:tgtEl>
                                        <p:attrNameLst>
                                          <p:attrName>r</p:attrName>
                                        </p:attrNameLst>
                                      </p:cBhvr>
                                    </p:animRot>
                                    <p:animRot by="240000">
                                      <p:cBhvr>
                                        <p:cTn id="12" dur="200" fill="hold">
                                          <p:stCondLst>
                                            <p:cond delay="400"/>
                                          </p:stCondLst>
                                        </p:cTn>
                                        <p:tgtEl>
                                          <p:spTgt spid="41990"/>
                                        </p:tgtEl>
                                        <p:attrNameLst>
                                          <p:attrName>r</p:attrName>
                                        </p:attrNameLst>
                                      </p:cBhvr>
                                    </p:animRot>
                                    <p:animRot by="-240000">
                                      <p:cBhvr>
                                        <p:cTn id="13" dur="200" fill="hold">
                                          <p:stCondLst>
                                            <p:cond delay="600"/>
                                          </p:stCondLst>
                                        </p:cTn>
                                        <p:tgtEl>
                                          <p:spTgt spid="41990"/>
                                        </p:tgtEl>
                                        <p:attrNameLst>
                                          <p:attrName>r</p:attrName>
                                        </p:attrNameLst>
                                      </p:cBhvr>
                                    </p:animRot>
                                    <p:animRot by="120000">
                                      <p:cBhvr>
                                        <p:cTn id="14" dur="200" fill="hold">
                                          <p:stCondLst>
                                            <p:cond delay="800"/>
                                          </p:stCondLst>
                                        </p:cTn>
                                        <p:tgtEl>
                                          <p:spTgt spid="41990"/>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41988"/>
                                        </p:tgtEl>
                                        <p:attrNameLst>
                                          <p:attrName>style.visibility</p:attrName>
                                        </p:attrNameLst>
                                      </p:cBhvr>
                                      <p:to>
                                        <p:strVal val="visible"/>
                                      </p:to>
                                    </p:set>
                                    <p:animEffect transition="in" filter="dissolve">
                                      <p:cBhvr>
                                        <p:cTn id="19" dur="500"/>
                                        <p:tgtEl>
                                          <p:spTgt spid="41988"/>
                                        </p:tgtEl>
                                      </p:cBhvr>
                                    </p:animEffect>
                                  </p:childTnLst>
                                </p:cTn>
                              </p:par>
                            </p:childTnLst>
                          </p:cTn>
                        </p:par>
                      </p:childTnLst>
                    </p:cTn>
                  </p:par>
                  <p:par>
                    <p:cTn id="20" fill="hold">
                      <p:stCondLst>
                        <p:cond delay="indefinite"/>
                      </p:stCondLst>
                      <p:childTnLst>
                        <p:par>
                          <p:cTn id="21" fill="hold">
                            <p:stCondLst>
                              <p:cond delay="0"/>
                            </p:stCondLst>
                            <p:childTnLst>
                              <p:par>
                                <p:cTn id="22" presetID="27" presetClass="emph" presetSubtype="0" fill="hold" grpId="0" nodeType="clickEffect">
                                  <p:stCondLst>
                                    <p:cond delay="0"/>
                                  </p:stCondLst>
                                  <p:childTnLst>
                                    <p:animClr clrSpc="rgb">
                                      <p:cBhvr override="childStyle">
                                        <p:cTn id="23" dur="250" autoRev="1" fill="hold"/>
                                        <p:tgtEl>
                                          <p:spTgt spid="9"/>
                                        </p:tgtEl>
                                        <p:attrNameLst>
                                          <p:attrName>style.color</p:attrName>
                                        </p:attrNameLst>
                                      </p:cBhvr>
                                      <p:to>
                                        <a:schemeClr val="bg1"/>
                                      </p:to>
                                    </p:animClr>
                                    <p:animClr clrSpc="rgb">
                                      <p:cBhvr>
                                        <p:cTn id="24" dur="250" autoRev="1" fill="hold"/>
                                        <p:tgtEl>
                                          <p:spTgt spid="9"/>
                                        </p:tgtEl>
                                        <p:attrNameLst>
                                          <p:attrName>fillcolor</p:attrName>
                                        </p:attrNameLst>
                                      </p:cBhvr>
                                      <p:to>
                                        <a:schemeClr val="bg1"/>
                                      </p:to>
                                    </p:animClr>
                                    <p:set>
                                      <p:cBhvr>
                                        <p:cTn id="25" dur="250" autoRev="1" fill="hold"/>
                                        <p:tgtEl>
                                          <p:spTgt spid="9"/>
                                        </p:tgtEl>
                                        <p:attrNameLst>
                                          <p:attrName>fill.type</p:attrName>
                                        </p:attrNameLst>
                                      </p:cBhvr>
                                      <p:to>
                                        <p:strVal val="solid"/>
                                      </p:to>
                                    </p:set>
                                    <p:set>
                                      <p:cBhvr>
                                        <p:cTn id="26" dur="250" autoRev="1" fill="hold"/>
                                        <p:tgtEl>
                                          <p:spTgt spid="9"/>
                                        </p:tgtEl>
                                        <p:attrNameLst>
                                          <p:attrName>fill.on</p:attrName>
                                        </p:attrNameLst>
                                      </p:cBhvr>
                                      <p:to>
                                        <p:strVal val="true"/>
                                      </p:to>
                                    </p:set>
                                  </p:childTnLst>
                                </p:cTn>
                              </p:par>
                            </p:childTnLst>
                          </p:cTn>
                        </p:par>
                      </p:childTnLst>
                    </p:cTn>
                  </p:par>
                  <p:par>
                    <p:cTn id="27" fill="hold">
                      <p:stCondLst>
                        <p:cond delay="indefinite"/>
                      </p:stCondLst>
                      <p:childTnLst>
                        <p:par>
                          <p:cTn id="28" fill="hold">
                            <p:stCondLst>
                              <p:cond delay="0"/>
                            </p:stCondLst>
                            <p:childTnLst>
                              <p:par>
                                <p:cTn id="29" presetID="27" presetClass="emph" presetSubtype="0" fill="hold" grpId="0" nodeType="clickEffect">
                                  <p:stCondLst>
                                    <p:cond delay="0"/>
                                  </p:stCondLst>
                                  <p:childTnLst>
                                    <p:animClr clrSpc="rgb">
                                      <p:cBhvr override="childStyle">
                                        <p:cTn id="30" dur="250" autoRev="1" fill="hold"/>
                                        <p:tgtEl>
                                          <p:spTgt spid="10"/>
                                        </p:tgtEl>
                                        <p:attrNameLst>
                                          <p:attrName>style.color</p:attrName>
                                        </p:attrNameLst>
                                      </p:cBhvr>
                                      <p:to>
                                        <a:schemeClr val="bg1"/>
                                      </p:to>
                                    </p:animClr>
                                    <p:animClr clrSpc="rgb">
                                      <p:cBhvr>
                                        <p:cTn id="31" dur="250" autoRev="1" fill="hold"/>
                                        <p:tgtEl>
                                          <p:spTgt spid="10"/>
                                        </p:tgtEl>
                                        <p:attrNameLst>
                                          <p:attrName>fillcolor</p:attrName>
                                        </p:attrNameLst>
                                      </p:cBhvr>
                                      <p:to>
                                        <a:schemeClr val="bg1"/>
                                      </p:to>
                                    </p:animClr>
                                    <p:set>
                                      <p:cBhvr>
                                        <p:cTn id="32" dur="250" autoRev="1" fill="hold"/>
                                        <p:tgtEl>
                                          <p:spTgt spid="10"/>
                                        </p:tgtEl>
                                        <p:attrNameLst>
                                          <p:attrName>fill.type</p:attrName>
                                        </p:attrNameLst>
                                      </p:cBhvr>
                                      <p:to>
                                        <p:strVal val="solid"/>
                                      </p:to>
                                    </p:set>
                                    <p:set>
                                      <p:cBhvr>
                                        <p:cTn id="33" dur="250" autoRev="1" fill="hold"/>
                                        <p:tgtEl>
                                          <p:spTgt spid="10"/>
                                        </p:tgtEl>
                                        <p:attrNameLst>
                                          <p:attrName>fill.on</p:attrName>
                                        </p:attrNameLst>
                                      </p:cBhvr>
                                      <p:to>
                                        <p:strVal val="true"/>
                                      </p:to>
                                    </p:set>
                                  </p:childTnLst>
                                </p:cTn>
                              </p:par>
                            </p:childTnLst>
                          </p:cTn>
                        </p:par>
                      </p:childTnLst>
                    </p:cTn>
                  </p:par>
                  <p:par>
                    <p:cTn id="34" fill="hold">
                      <p:stCondLst>
                        <p:cond delay="indefinite"/>
                      </p:stCondLst>
                      <p:childTnLst>
                        <p:par>
                          <p:cTn id="35" fill="hold">
                            <p:stCondLst>
                              <p:cond delay="0"/>
                            </p:stCondLst>
                            <p:childTnLst>
                              <p:par>
                                <p:cTn id="36" presetID="27" presetClass="emph" presetSubtype="0" fill="hold" grpId="0" nodeType="clickEffect">
                                  <p:stCondLst>
                                    <p:cond delay="0"/>
                                  </p:stCondLst>
                                  <p:childTnLst>
                                    <p:animClr clrSpc="rgb">
                                      <p:cBhvr override="childStyle">
                                        <p:cTn id="37" dur="250" autoRev="1" fill="hold"/>
                                        <p:tgtEl>
                                          <p:spTgt spid="11"/>
                                        </p:tgtEl>
                                        <p:attrNameLst>
                                          <p:attrName>style.color</p:attrName>
                                        </p:attrNameLst>
                                      </p:cBhvr>
                                      <p:to>
                                        <a:schemeClr val="bg1"/>
                                      </p:to>
                                    </p:animClr>
                                    <p:animClr clrSpc="rgb">
                                      <p:cBhvr>
                                        <p:cTn id="38" dur="250" autoRev="1" fill="hold"/>
                                        <p:tgtEl>
                                          <p:spTgt spid="11"/>
                                        </p:tgtEl>
                                        <p:attrNameLst>
                                          <p:attrName>fillcolor</p:attrName>
                                        </p:attrNameLst>
                                      </p:cBhvr>
                                      <p:to>
                                        <a:schemeClr val="bg1"/>
                                      </p:to>
                                    </p:animClr>
                                    <p:set>
                                      <p:cBhvr>
                                        <p:cTn id="39" dur="250" autoRev="1" fill="hold"/>
                                        <p:tgtEl>
                                          <p:spTgt spid="11"/>
                                        </p:tgtEl>
                                        <p:attrNameLst>
                                          <p:attrName>fill.type</p:attrName>
                                        </p:attrNameLst>
                                      </p:cBhvr>
                                      <p:to>
                                        <p:strVal val="solid"/>
                                      </p:to>
                                    </p:set>
                                    <p:set>
                                      <p:cBhvr>
                                        <p:cTn id="40" dur="250" autoRev="1" fill="hold"/>
                                        <p:tgtEl>
                                          <p:spTgt spid="11"/>
                                        </p:tgtEl>
                                        <p:attrNameLst>
                                          <p:attrName>fill.on</p:attrName>
                                        </p:attrNameLst>
                                      </p:cBhvr>
                                      <p:to>
                                        <p:strVal val="true"/>
                                      </p:to>
                                    </p:set>
                                  </p:childTnLst>
                                </p:cTn>
                              </p:par>
                            </p:childTnLst>
                          </p:cTn>
                        </p:par>
                      </p:childTnLst>
                    </p:cTn>
                  </p:par>
                  <p:par>
                    <p:cTn id="41" fill="hold">
                      <p:stCondLst>
                        <p:cond delay="indefinite"/>
                      </p:stCondLst>
                      <p:childTnLst>
                        <p:par>
                          <p:cTn id="42" fill="hold">
                            <p:stCondLst>
                              <p:cond delay="0"/>
                            </p:stCondLst>
                            <p:childTnLst>
                              <p:par>
                                <p:cTn id="43" presetID="9" presetClass="entr" presetSubtype="0"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animEffect transition="in" filter="dissolve">
                                      <p:cBhvr>
                                        <p:cTn id="45" dur="500"/>
                                        <p:tgtEl>
                                          <p:spTgt spid="12"/>
                                        </p:tgtEl>
                                      </p:cBhvr>
                                    </p:animEffect>
                                  </p:childTnLst>
                                </p:cTn>
                              </p:par>
                              <p:par>
                                <p:cTn id="46" presetID="32" presetClass="emph" presetSubtype="0" fill="hold" nodeType="withEffect">
                                  <p:stCondLst>
                                    <p:cond delay="0"/>
                                  </p:stCondLst>
                                  <p:childTnLst>
                                    <p:animClr clrSpc="rgb">
                                      <p:cBhvr override="childStyle">
                                        <p:cTn id="47" dur="100" fill="hold"/>
                                        <p:tgtEl>
                                          <p:spTgt spid="7"/>
                                        </p:tgtEl>
                                        <p:attrNameLst>
                                          <p:attrName>style.color</p:attrName>
                                        </p:attrNameLst>
                                      </p:cBhvr>
                                      <p:to>
                                        <a:schemeClr val="bg1"/>
                                      </p:to>
                                    </p:animClr>
                                    <p:animClr clrSpc="rgb">
                                      <p:cBhvr>
                                        <p:cTn id="48" dur="100" fill="hold"/>
                                        <p:tgtEl>
                                          <p:spTgt spid="7"/>
                                        </p:tgtEl>
                                        <p:attrNameLst>
                                          <p:attrName>fillcolor</p:attrName>
                                        </p:attrNameLst>
                                      </p:cBhvr>
                                      <p:to>
                                        <a:schemeClr val="bg1"/>
                                      </p:to>
                                    </p:animClr>
                                    <p:set>
                                      <p:cBhvr>
                                        <p:cTn id="49" dur="100" fill="hold"/>
                                        <p:tgtEl>
                                          <p:spTgt spid="7"/>
                                        </p:tgtEl>
                                        <p:attrNameLst>
                                          <p:attrName>fill.type</p:attrName>
                                        </p:attrNameLst>
                                      </p:cBhvr>
                                      <p:to>
                                        <p:strVal val="solid"/>
                                      </p:to>
                                    </p:set>
                                    <p:set>
                                      <p:cBhvr>
                                        <p:cTn id="50" dur="100" fill="hold"/>
                                        <p:tgtEl>
                                          <p:spTgt spid="7"/>
                                        </p:tgtEl>
                                        <p:attrNameLst>
                                          <p:attrName>fill.on</p:attrName>
                                        </p:attrNameLst>
                                      </p:cBhvr>
                                      <p:to>
                                        <p:strVal val="true"/>
                                      </p:to>
                                    </p:set>
                                    <p:animRot by="120000">
                                      <p:cBhvr>
                                        <p:cTn id="51" dur="100" fill="hold">
                                          <p:stCondLst>
                                            <p:cond delay="0"/>
                                          </p:stCondLst>
                                        </p:cTn>
                                        <p:tgtEl>
                                          <p:spTgt spid="7"/>
                                        </p:tgtEl>
                                        <p:attrNameLst>
                                          <p:attrName>r</p:attrName>
                                        </p:attrNameLst>
                                      </p:cBhvr>
                                    </p:animRot>
                                    <p:animRot by="-240000">
                                      <p:cBhvr>
                                        <p:cTn id="52" dur="200" fill="hold">
                                          <p:stCondLst>
                                            <p:cond delay="200"/>
                                          </p:stCondLst>
                                        </p:cTn>
                                        <p:tgtEl>
                                          <p:spTgt spid="7"/>
                                        </p:tgtEl>
                                        <p:attrNameLst>
                                          <p:attrName>r</p:attrName>
                                        </p:attrNameLst>
                                      </p:cBhvr>
                                    </p:animRot>
                                    <p:animRot by="240000">
                                      <p:cBhvr>
                                        <p:cTn id="53" dur="200" fill="hold">
                                          <p:stCondLst>
                                            <p:cond delay="400"/>
                                          </p:stCondLst>
                                        </p:cTn>
                                        <p:tgtEl>
                                          <p:spTgt spid="7"/>
                                        </p:tgtEl>
                                        <p:attrNameLst>
                                          <p:attrName>r</p:attrName>
                                        </p:attrNameLst>
                                      </p:cBhvr>
                                    </p:animRot>
                                    <p:animRot by="-240000">
                                      <p:cBhvr>
                                        <p:cTn id="54" dur="200" fill="hold">
                                          <p:stCondLst>
                                            <p:cond delay="600"/>
                                          </p:stCondLst>
                                        </p:cTn>
                                        <p:tgtEl>
                                          <p:spTgt spid="7"/>
                                        </p:tgtEl>
                                        <p:attrNameLst>
                                          <p:attrName>r</p:attrName>
                                        </p:attrNameLst>
                                      </p:cBhvr>
                                    </p:animRot>
                                    <p:animRot by="120000">
                                      <p:cBhvr>
                                        <p:cTn id="55" dur="200" fill="hold">
                                          <p:stCondLst>
                                            <p:cond delay="800"/>
                                          </p:stCondLst>
                                        </p:cTn>
                                        <p:tgtEl>
                                          <p:spTgt spid="7"/>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27" presetClass="emph" presetSubtype="0" fill="hold" grpId="0" nodeType="clickEffect">
                                  <p:stCondLst>
                                    <p:cond delay="0"/>
                                  </p:stCondLst>
                                  <p:childTnLst>
                                    <p:animClr clrSpc="rgb">
                                      <p:cBhvr override="childStyle">
                                        <p:cTn id="59" dur="250" autoRev="1" fill="hold"/>
                                        <p:tgtEl>
                                          <p:spTgt spid="16"/>
                                        </p:tgtEl>
                                        <p:attrNameLst>
                                          <p:attrName>style.color</p:attrName>
                                        </p:attrNameLst>
                                      </p:cBhvr>
                                      <p:to>
                                        <a:schemeClr val="bg1"/>
                                      </p:to>
                                    </p:animClr>
                                    <p:animClr clrSpc="rgb">
                                      <p:cBhvr>
                                        <p:cTn id="60" dur="250" autoRev="1" fill="hold"/>
                                        <p:tgtEl>
                                          <p:spTgt spid="16"/>
                                        </p:tgtEl>
                                        <p:attrNameLst>
                                          <p:attrName>fillcolor</p:attrName>
                                        </p:attrNameLst>
                                      </p:cBhvr>
                                      <p:to>
                                        <a:schemeClr val="bg1"/>
                                      </p:to>
                                    </p:animClr>
                                    <p:set>
                                      <p:cBhvr>
                                        <p:cTn id="61" dur="250" autoRev="1" fill="hold"/>
                                        <p:tgtEl>
                                          <p:spTgt spid="16"/>
                                        </p:tgtEl>
                                        <p:attrNameLst>
                                          <p:attrName>fill.type</p:attrName>
                                        </p:attrNameLst>
                                      </p:cBhvr>
                                      <p:to>
                                        <p:strVal val="solid"/>
                                      </p:to>
                                    </p:set>
                                    <p:set>
                                      <p:cBhvr>
                                        <p:cTn id="62" dur="250" autoRev="1" fill="hold"/>
                                        <p:tgtEl>
                                          <p:spTgt spid="16"/>
                                        </p:tgtEl>
                                        <p:attrNameLst>
                                          <p:attrName>fill.on</p:attrName>
                                        </p:attrNameLst>
                                      </p:cBhvr>
                                      <p:to>
                                        <p:strVal val="true"/>
                                      </p:to>
                                    </p:set>
                                  </p:childTnLst>
                                </p:cTn>
                              </p:par>
                            </p:childTnLst>
                          </p:cTn>
                        </p:par>
                      </p:childTnLst>
                    </p:cTn>
                  </p:par>
                  <p:par>
                    <p:cTn id="63" fill="hold">
                      <p:stCondLst>
                        <p:cond delay="indefinite"/>
                      </p:stCondLst>
                      <p:childTnLst>
                        <p:par>
                          <p:cTn id="64" fill="hold">
                            <p:stCondLst>
                              <p:cond delay="0"/>
                            </p:stCondLst>
                            <p:childTnLst>
                              <p:par>
                                <p:cTn id="65" presetID="27" presetClass="emph" presetSubtype="0" fill="hold" grpId="0" nodeType="clickEffect">
                                  <p:stCondLst>
                                    <p:cond delay="0"/>
                                  </p:stCondLst>
                                  <p:childTnLst>
                                    <p:animClr clrSpc="rgb">
                                      <p:cBhvr override="childStyle">
                                        <p:cTn id="66" dur="250" autoRev="1" fill="hold"/>
                                        <p:tgtEl>
                                          <p:spTgt spid="17"/>
                                        </p:tgtEl>
                                        <p:attrNameLst>
                                          <p:attrName>style.color</p:attrName>
                                        </p:attrNameLst>
                                      </p:cBhvr>
                                      <p:to>
                                        <a:schemeClr val="bg1"/>
                                      </p:to>
                                    </p:animClr>
                                    <p:animClr clrSpc="rgb">
                                      <p:cBhvr>
                                        <p:cTn id="67" dur="250" autoRev="1" fill="hold"/>
                                        <p:tgtEl>
                                          <p:spTgt spid="17"/>
                                        </p:tgtEl>
                                        <p:attrNameLst>
                                          <p:attrName>fillcolor</p:attrName>
                                        </p:attrNameLst>
                                      </p:cBhvr>
                                      <p:to>
                                        <a:schemeClr val="bg1"/>
                                      </p:to>
                                    </p:animClr>
                                    <p:set>
                                      <p:cBhvr>
                                        <p:cTn id="68" dur="250" autoRev="1" fill="hold"/>
                                        <p:tgtEl>
                                          <p:spTgt spid="17"/>
                                        </p:tgtEl>
                                        <p:attrNameLst>
                                          <p:attrName>fill.type</p:attrName>
                                        </p:attrNameLst>
                                      </p:cBhvr>
                                      <p:to>
                                        <p:strVal val="solid"/>
                                      </p:to>
                                    </p:set>
                                    <p:set>
                                      <p:cBhvr>
                                        <p:cTn id="69" dur="250" autoRev="1" fill="hold"/>
                                        <p:tgtEl>
                                          <p:spTgt spid="17"/>
                                        </p:tgtEl>
                                        <p:attrNameLst>
                                          <p:attrName>fill.on</p:attrName>
                                        </p:attrNameLst>
                                      </p:cBhvr>
                                      <p:to>
                                        <p:strVal val="true"/>
                                      </p:to>
                                    </p:set>
                                  </p:childTnLst>
                                </p:cTn>
                              </p:par>
                            </p:childTnLst>
                          </p:cTn>
                        </p:par>
                      </p:childTnLst>
                    </p:cTn>
                  </p:par>
                  <p:par>
                    <p:cTn id="70" fill="hold">
                      <p:stCondLst>
                        <p:cond delay="indefinite"/>
                      </p:stCondLst>
                      <p:childTnLst>
                        <p:par>
                          <p:cTn id="71" fill="hold">
                            <p:stCondLst>
                              <p:cond delay="0"/>
                            </p:stCondLst>
                            <p:childTnLst>
                              <p:par>
                                <p:cTn id="72" presetID="27" presetClass="emph" presetSubtype="0" fill="hold" grpId="0" nodeType="clickEffect">
                                  <p:stCondLst>
                                    <p:cond delay="0"/>
                                  </p:stCondLst>
                                  <p:childTnLst>
                                    <p:animClr clrSpc="rgb">
                                      <p:cBhvr override="childStyle">
                                        <p:cTn id="73" dur="250" autoRev="1" fill="hold"/>
                                        <p:tgtEl>
                                          <p:spTgt spid="18"/>
                                        </p:tgtEl>
                                        <p:attrNameLst>
                                          <p:attrName>style.color</p:attrName>
                                        </p:attrNameLst>
                                      </p:cBhvr>
                                      <p:to>
                                        <a:schemeClr val="bg1"/>
                                      </p:to>
                                    </p:animClr>
                                    <p:animClr clrSpc="rgb">
                                      <p:cBhvr>
                                        <p:cTn id="74" dur="250" autoRev="1" fill="hold"/>
                                        <p:tgtEl>
                                          <p:spTgt spid="18"/>
                                        </p:tgtEl>
                                        <p:attrNameLst>
                                          <p:attrName>fillcolor</p:attrName>
                                        </p:attrNameLst>
                                      </p:cBhvr>
                                      <p:to>
                                        <a:schemeClr val="bg1"/>
                                      </p:to>
                                    </p:animClr>
                                    <p:set>
                                      <p:cBhvr>
                                        <p:cTn id="75" dur="250" autoRev="1" fill="hold"/>
                                        <p:tgtEl>
                                          <p:spTgt spid="18"/>
                                        </p:tgtEl>
                                        <p:attrNameLst>
                                          <p:attrName>fill.type</p:attrName>
                                        </p:attrNameLst>
                                      </p:cBhvr>
                                      <p:to>
                                        <p:strVal val="solid"/>
                                      </p:to>
                                    </p:set>
                                    <p:set>
                                      <p:cBhvr>
                                        <p:cTn id="76" dur="250" autoRev="1" fill="hold"/>
                                        <p:tgtEl>
                                          <p:spTgt spid="1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animBg="1"/>
      <p:bldP spid="16" grpId="0" animBg="1"/>
      <p:bldP spid="17" grpId="0" animBg="1"/>
      <p:bldP spid="1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http://galeria.dibujos.net/images/painted/c5e43aedfc91eb0baf3c6b4a5f475581.png"/>
          <p:cNvPicPr>
            <a:picLocks noChangeAspect="1" noChangeArrowheads="1"/>
          </p:cNvPicPr>
          <p:nvPr/>
        </p:nvPicPr>
        <p:blipFill>
          <a:blip r:embed="rId2" cstate="print">
            <a:clrChange>
              <a:clrFrom>
                <a:srgbClr val="2AF8F8"/>
              </a:clrFrom>
              <a:clrTo>
                <a:srgbClr val="2AF8F8">
                  <a:alpha val="0"/>
                </a:srgbClr>
              </a:clrTo>
            </a:clrChange>
          </a:blip>
          <a:srcRect/>
          <a:stretch>
            <a:fillRect/>
          </a:stretch>
        </p:blipFill>
        <p:spPr bwMode="auto">
          <a:xfrm>
            <a:off x="1928794" y="1714488"/>
            <a:ext cx="2993554" cy="2786082"/>
          </a:xfrm>
          <a:prstGeom prst="rect">
            <a:avLst/>
          </a:prstGeom>
          <a:noFill/>
        </p:spPr>
      </p:pic>
      <p:pic>
        <p:nvPicPr>
          <p:cNvPr id="15" name="Picture 2" descr="http://www.dibujos10.com/images/dibujos-infantiles-perros.jpg"/>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857884" y="1214422"/>
            <a:ext cx="2512913" cy="3286148"/>
          </a:xfrm>
          <a:prstGeom prst="rect">
            <a:avLst/>
          </a:prstGeom>
          <a:noFill/>
        </p:spPr>
      </p:pic>
      <p:sp>
        <p:nvSpPr>
          <p:cNvPr id="16" name="15 Lágrima"/>
          <p:cNvSpPr/>
          <p:nvPr/>
        </p:nvSpPr>
        <p:spPr>
          <a:xfrm rot="19950920">
            <a:off x="5952420" y="2330070"/>
            <a:ext cx="277739" cy="16801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800"/>
          </a:p>
        </p:txBody>
      </p:sp>
      <p:sp>
        <p:nvSpPr>
          <p:cNvPr id="17" name="16 Lágrima"/>
          <p:cNvSpPr/>
          <p:nvPr/>
        </p:nvSpPr>
        <p:spPr>
          <a:xfrm rot="19950920">
            <a:off x="6104820" y="2482470"/>
            <a:ext cx="277739" cy="16801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800"/>
          </a:p>
        </p:txBody>
      </p:sp>
      <p:sp>
        <p:nvSpPr>
          <p:cNvPr id="18" name="17 Lágrima"/>
          <p:cNvSpPr/>
          <p:nvPr/>
        </p:nvSpPr>
        <p:spPr>
          <a:xfrm rot="19950920">
            <a:off x="5809544" y="2634870"/>
            <a:ext cx="277739" cy="168017"/>
          </a:xfrm>
          <a:prstGeom prst="teardrop">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sz="2800"/>
          </a:p>
        </p:txBody>
      </p:sp>
      <p:grpSp>
        <p:nvGrpSpPr>
          <p:cNvPr id="2" name="18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22" name="21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23" name="22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24" name="23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21" name="Picture 2" descr="http://www.dibujos10.com/images/dibujos-perros-p.jpg"/>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30" name="29 CuadroTexto"/>
          <p:cNvSpPr txBox="1"/>
          <p:nvPr/>
        </p:nvSpPr>
        <p:spPr>
          <a:xfrm>
            <a:off x="6002873" y="4546595"/>
            <a:ext cx="2212465" cy="954107"/>
          </a:xfrm>
          <a:prstGeom prst="rect">
            <a:avLst/>
          </a:prstGeom>
          <a:noFill/>
        </p:spPr>
        <p:txBody>
          <a:bodyPr wrap="none" rtlCol="0">
            <a:spAutoFit/>
          </a:bodyPr>
          <a:lstStyle/>
          <a:p>
            <a:pPr algn="ctr"/>
            <a:r>
              <a:rPr lang="es-VE" sz="2800" b="1" dirty="0" smtClean="0">
                <a:solidFill>
                  <a:srgbClr val="006600"/>
                </a:solidFill>
              </a:rPr>
              <a:t>Respuesta</a:t>
            </a:r>
          </a:p>
          <a:p>
            <a:pPr algn="ctr"/>
            <a:r>
              <a:rPr lang="es-VE" sz="2800" b="1" dirty="0" smtClean="0">
                <a:solidFill>
                  <a:srgbClr val="006600"/>
                </a:solidFill>
              </a:rPr>
              <a:t>Condicionada</a:t>
            </a:r>
            <a:endParaRPr lang="es-VE" sz="2800" b="1" dirty="0">
              <a:solidFill>
                <a:srgbClr val="006600"/>
              </a:solidFill>
            </a:endParaRPr>
          </a:p>
        </p:txBody>
      </p:sp>
      <p:sp>
        <p:nvSpPr>
          <p:cNvPr id="31" name="30 CuadroTexto"/>
          <p:cNvSpPr txBox="1"/>
          <p:nvPr/>
        </p:nvSpPr>
        <p:spPr>
          <a:xfrm>
            <a:off x="2428860" y="4643446"/>
            <a:ext cx="2226893" cy="954107"/>
          </a:xfrm>
          <a:prstGeom prst="rect">
            <a:avLst/>
          </a:prstGeom>
          <a:noFill/>
        </p:spPr>
        <p:txBody>
          <a:bodyPr wrap="none" rtlCol="0">
            <a:spAutoFit/>
          </a:bodyPr>
          <a:lstStyle/>
          <a:p>
            <a:pPr algn="ctr"/>
            <a:r>
              <a:rPr lang="es-VE" sz="2800" b="1" dirty="0" smtClean="0">
                <a:solidFill>
                  <a:srgbClr val="006600"/>
                </a:solidFill>
              </a:rPr>
              <a:t>Estímulo</a:t>
            </a:r>
          </a:p>
          <a:p>
            <a:pPr algn="ctr"/>
            <a:r>
              <a:rPr lang="es-VE" sz="2800" b="1" dirty="0" smtClean="0">
                <a:solidFill>
                  <a:srgbClr val="006600"/>
                </a:solidFill>
              </a:rPr>
              <a:t>Condicionado</a:t>
            </a:r>
            <a:endParaRPr lang="es-VE" sz="2800" b="1" dirty="0">
              <a:solidFill>
                <a:srgbClr val="006600"/>
              </a:solidFill>
            </a:endParaRPr>
          </a:p>
        </p:txBody>
      </p:sp>
      <p:sp>
        <p:nvSpPr>
          <p:cNvPr id="32" name="31 CuadroTexto"/>
          <p:cNvSpPr txBox="1"/>
          <p:nvPr/>
        </p:nvSpPr>
        <p:spPr>
          <a:xfrm>
            <a:off x="1357290" y="5987497"/>
            <a:ext cx="7364517" cy="584775"/>
          </a:xfrm>
          <a:prstGeom prst="rect">
            <a:avLst/>
          </a:prstGeom>
          <a:noFill/>
        </p:spPr>
        <p:txBody>
          <a:bodyPr wrap="none" rtlCol="0">
            <a:spAutoFit/>
          </a:bodyPr>
          <a:lstStyle/>
          <a:p>
            <a:r>
              <a:rPr lang="es-VE" sz="3200" dirty="0" smtClean="0">
                <a:solidFill>
                  <a:srgbClr val="006600"/>
                </a:solidFill>
                <a:effectLst>
                  <a:outerShdw blurRad="38100" dist="38100" dir="2700000" algn="tl">
                    <a:srgbClr val="000000">
                      <a:alpha val="43137"/>
                    </a:srgbClr>
                  </a:outerShdw>
                </a:effectLst>
                <a:latin typeface="Britannic Bold" pitchFamily="34" charset="0"/>
              </a:rPr>
              <a:t>Teorías Asociacionistas del Aprendizaje</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33" name="32 CuadroTexto"/>
          <p:cNvSpPr txBox="1"/>
          <p:nvPr/>
        </p:nvSpPr>
        <p:spPr>
          <a:xfrm>
            <a:off x="2214546" y="357166"/>
            <a:ext cx="5671745" cy="584775"/>
          </a:xfrm>
          <a:prstGeom prst="rect">
            <a:avLst/>
          </a:prstGeom>
          <a:noFill/>
        </p:spPr>
        <p:txBody>
          <a:bodyPr wrap="none" rtlCol="0">
            <a:spAutoFit/>
          </a:bodyPr>
          <a:lstStyle/>
          <a:p>
            <a:r>
              <a:rPr lang="es-VE" sz="3200" dirty="0" smtClean="0">
                <a:solidFill>
                  <a:srgbClr val="006600"/>
                </a:solidFill>
                <a:effectLst>
                  <a:outerShdw blurRad="38100" dist="38100" dir="2700000" algn="tl">
                    <a:srgbClr val="000000">
                      <a:alpha val="43137"/>
                    </a:srgbClr>
                  </a:outerShdw>
                </a:effectLst>
                <a:latin typeface="Britannic Bold" pitchFamily="34" charset="0"/>
              </a:rPr>
              <a:t>CONDICIONAMIENTO CLÁSICO</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nodeType="withEffect">
                                  <p:stCondLst>
                                    <p:cond delay="0"/>
                                  </p:stCondLst>
                                  <p:childTnLst>
                                    <p:animClr clrSpc="rgb">
                                      <p:cBhvr override="childStyle">
                                        <p:cTn id="6" dur="100" fill="hold"/>
                                        <p:tgtEl>
                                          <p:spTgt spid="7"/>
                                        </p:tgtEl>
                                        <p:attrNameLst>
                                          <p:attrName>style.color</p:attrName>
                                        </p:attrNameLst>
                                      </p:cBhvr>
                                      <p:to>
                                        <a:schemeClr val="bg1"/>
                                      </p:to>
                                    </p:animClr>
                                    <p:animClr clrSpc="rgb">
                                      <p:cBhvr>
                                        <p:cTn id="7" dur="100" fill="hold"/>
                                        <p:tgtEl>
                                          <p:spTgt spid="7"/>
                                        </p:tgtEl>
                                        <p:attrNameLst>
                                          <p:attrName>fillcolor</p:attrName>
                                        </p:attrNameLst>
                                      </p:cBhvr>
                                      <p:to>
                                        <a:schemeClr val="bg1"/>
                                      </p:to>
                                    </p:animClr>
                                    <p:set>
                                      <p:cBhvr>
                                        <p:cTn id="8" dur="100" fill="hold"/>
                                        <p:tgtEl>
                                          <p:spTgt spid="7"/>
                                        </p:tgtEl>
                                        <p:attrNameLst>
                                          <p:attrName>fill.type</p:attrName>
                                        </p:attrNameLst>
                                      </p:cBhvr>
                                      <p:to>
                                        <p:strVal val="solid"/>
                                      </p:to>
                                    </p:set>
                                    <p:set>
                                      <p:cBhvr>
                                        <p:cTn id="9" dur="100" fill="hold"/>
                                        <p:tgtEl>
                                          <p:spTgt spid="7"/>
                                        </p:tgtEl>
                                        <p:attrNameLst>
                                          <p:attrName>fill.on</p:attrName>
                                        </p:attrNameLst>
                                      </p:cBhvr>
                                      <p:to>
                                        <p:strVal val="true"/>
                                      </p:to>
                                    </p:set>
                                    <p:animRot by="120000">
                                      <p:cBhvr>
                                        <p:cTn id="10" dur="100" fill="hold">
                                          <p:stCondLst>
                                            <p:cond delay="0"/>
                                          </p:stCondLst>
                                        </p:cTn>
                                        <p:tgtEl>
                                          <p:spTgt spid="7"/>
                                        </p:tgtEl>
                                        <p:attrNameLst>
                                          <p:attrName>r</p:attrName>
                                        </p:attrNameLst>
                                      </p:cBhvr>
                                    </p:animRot>
                                    <p:animRot by="-240000">
                                      <p:cBhvr>
                                        <p:cTn id="11" dur="200" fill="hold">
                                          <p:stCondLst>
                                            <p:cond delay="200"/>
                                          </p:stCondLst>
                                        </p:cTn>
                                        <p:tgtEl>
                                          <p:spTgt spid="7"/>
                                        </p:tgtEl>
                                        <p:attrNameLst>
                                          <p:attrName>r</p:attrName>
                                        </p:attrNameLst>
                                      </p:cBhvr>
                                    </p:animRot>
                                    <p:animRot by="240000">
                                      <p:cBhvr>
                                        <p:cTn id="12" dur="200" fill="hold">
                                          <p:stCondLst>
                                            <p:cond delay="400"/>
                                          </p:stCondLst>
                                        </p:cTn>
                                        <p:tgtEl>
                                          <p:spTgt spid="7"/>
                                        </p:tgtEl>
                                        <p:attrNameLst>
                                          <p:attrName>r</p:attrName>
                                        </p:attrNameLst>
                                      </p:cBhvr>
                                    </p:animRot>
                                    <p:animRot by="-240000">
                                      <p:cBhvr>
                                        <p:cTn id="13" dur="200" fill="hold">
                                          <p:stCondLst>
                                            <p:cond delay="600"/>
                                          </p:stCondLst>
                                        </p:cTn>
                                        <p:tgtEl>
                                          <p:spTgt spid="7"/>
                                        </p:tgtEl>
                                        <p:attrNameLst>
                                          <p:attrName>r</p:attrName>
                                        </p:attrNameLst>
                                      </p:cBhvr>
                                    </p:animRot>
                                    <p:animRot by="120000">
                                      <p:cBhvr>
                                        <p:cTn id="14" dur="200" fill="hold">
                                          <p:stCondLst>
                                            <p:cond delay="800"/>
                                          </p:stCondLst>
                                        </p:cTn>
                                        <p:tgtEl>
                                          <p:spTgt spid="7"/>
                                        </p:tgtEl>
                                        <p:attrNameLst>
                                          <p:attrName>r</p:attrName>
                                        </p:attrNameLst>
                                      </p:cBhvr>
                                    </p:animRot>
                                  </p:childTnLst>
                                </p:cTn>
                              </p:par>
                            </p:childTnLst>
                          </p:cTn>
                        </p:par>
                      </p:childTnLst>
                    </p:cTn>
                  </p:par>
                  <p:par>
                    <p:cTn id="15" fill="hold">
                      <p:stCondLst>
                        <p:cond delay="indefinite"/>
                      </p:stCondLst>
                      <p:childTnLst>
                        <p:par>
                          <p:cTn id="16" fill="hold">
                            <p:stCondLst>
                              <p:cond delay="0"/>
                            </p:stCondLst>
                            <p:childTnLst>
                              <p:par>
                                <p:cTn id="17" presetID="27" presetClass="emph" presetSubtype="0" fill="hold" grpId="0" nodeType="clickEffect">
                                  <p:stCondLst>
                                    <p:cond delay="0"/>
                                  </p:stCondLst>
                                  <p:childTnLst>
                                    <p:animClr clrSpc="rgb">
                                      <p:cBhvr override="childStyle">
                                        <p:cTn id="18" dur="250" autoRev="1" fill="hold"/>
                                        <p:tgtEl>
                                          <p:spTgt spid="16"/>
                                        </p:tgtEl>
                                        <p:attrNameLst>
                                          <p:attrName>style.color</p:attrName>
                                        </p:attrNameLst>
                                      </p:cBhvr>
                                      <p:to>
                                        <a:schemeClr val="bg1"/>
                                      </p:to>
                                    </p:animClr>
                                    <p:animClr clrSpc="rgb">
                                      <p:cBhvr>
                                        <p:cTn id="19" dur="250" autoRev="1" fill="hold"/>
                                        <p:tgtEl>
                                          <p:spTgt spid="16"/>
                                        </p:tgtEl>
                                        <p:attrNameLst>
                                          <p:attrName>fillcolor</p:attrName>
                                        </p:attrNameLst>
                                      </p:cBhvr>
                                      <p:to>
                                        <a:schemeClr val="bg1"/>
                                      </p:to>
                                    </p:animClr>
                                    <p:set>
                                      <p:cBhvr>
                                        <p:cTn id="20" dur="250" autoRev="1" fill="hold"/>
                                        <p:tgtEl>
                                          <p:spTgt spid="16"/>
                                        </p:tgtEl>
                                        <p:attrNameLst>
                                          <p:attrName>fill.type</p:attrName>
                                        </p:attrNameLst>
                                      </p:cBhvr>
                                      <p:to>
                                        <p:strVal val="solid"/>
                                      </p:to>
                                    </p:set>
                                    <p:set>
                                      <p:cBhvr>
                                        <p:cTn id="21" dur="250" autoRev="1" fill="hold"/>
                                        <p:tgtEl>
                                          <p:spTgt spid="16"/>
                                        </p:tgtEl>
                                        <p:attrNameLst>
                                          <p:attrName>fill.on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27" presetClass="emph" presetSubtype="0" fill="hold" grpId="0" nodeType="clickEffect">
                                  <p:stCondLst>
                                    <p:cond delay="0"/>
                                  </p:stCondLst>
                                  <p:childTnLst>
                                    <p:animClr clrSpc="rgb">
                                      <p:cBhvr override="childStyle">
                                        <p:cTn id="25" dur="250" autoRev="1" fill="hold"/>
                                        <p:tgtEl>
                                          <p:spTgt spid="17"/>
                                        </p:tgtEl>
                                        <p:attrNameLst>
                                          <p:attrName>style.color</p:attrName>
                                        </p:attrNameLst>
                                      </p:cBhvr>
                                      <p:to>
                                        <a:schemeClr val="bg1"/>
                                      </p:to>
                                    </p:animClr>
                                    <p:animClr clrSpc="rgb">
                                      <p:cBhvr>
                                        <p:cTn id="26" dur="250" autoRev="1" fill="hold"/>
                                        <p:tgtEl>
                                          <p:spTgt spid="17"/>
                                        </p:tgtEl>
                                        <p:attrNameLst>
                                          <p:attrName>fillcolor</p:attrName>
                                        </p:attrNameLst>
                                      </p:cBhvr>
                                      <p:to>
                                        <a:schemeClr val="bg1"/>
                                      </p:to>
                                    </p:animClr>
                                    <p:set>
                                      <p:cBhvr>
                                        <p:cTn id="27" dur="250" autoRev="1" fill="hold"/>
                                        <p:tgtEl>
                                          <p:spTgt spid="17"/>
                                        </p:tgtEl>
                                        <p:attrNameLst>
                                          <p:attrName>fill.type</p:attrName>
                                        </p:attrNameLst>
                                      </p:cBhvr>
                                      <p:to>
                                        <p:strVal val="solid"/>
                                      </p:to>
                                    </p:set>
                                    <p:set>
                                      <p:cBhvr>
                                        <p:cTn id="28" dur="250" autoRev="1" fill="hold"/>
                                        <p:tgtEl>
                                          <p:spTgt spid="17"/>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27" presetClass="emph" presetSubtype="0" fill="hold" grpId="0" nodeType="clickEffect">
                                  <p:stCondLst>
                                    <p:cond delay="0"/>
                                  </p:stCondLst>
                                  <p:childTnLst>
                                    <p:animClr clrSpc="rgb">
                                      <p:cBhvr override="childStyle">
                                        <p:cTn id="32" dur="250" autoRev="1" fill="hold"/>
                                        <p:tgtEl>
                                          <p:spTgt spid="18"/>
                                        </p:tgtEl>
                                        <p:attrNameLst>
                                          <p:attrName>style.color</p:attrName>
                                        </p:attrNameLst>
                                      </p:cBhvr>
                                      <p:to>
                                        <a:schemeClr val="bg1"/>
                                      </p:to>
                                    </p:animClr>
                                    <p:animClr clrSpc="rgb">
                                      <p:cBhvr>
                                        <p:cTn id="33" dur="250" autoRev="1" fill="hold"/>
                                        <p:tgtEl>
                                          <p:spTgt spid="18"/>
                                        </p:tgtEl>
                                        <p:attrNameLst>
                                          <p:attrName>fillcolor</p:attrName>
                                        </p:attrNameLst>
                                      </p:cBhvr>
                                      <p:to>
                                        <a:schemeClr val="bg1"/>
                                      </p:to>
                                    </p:animClr>
                                    <p:set>
                                      <p:cBhvr>
                                        <p:cTn id="34" dur="250" autoRev="1" fill="hold"/>
                                        <p:tgtEl>
                                          <p:spTgt spid="18"/>
                                        </p:tgtEl>
                                        <p:attrNameLst>
                                          <p:attrName>fill.type</p:attrName>
                                        </p:attrNameLst>
                                      </p:cBhvr>
                                      <p:to>
                                        <p:strVal val="solid"/>
                                      </p:to>
                                    </p:set>
                                    <p:set>
                                      <p:cBhvr>
                                        <p:cTn id="35" dur="250" autoRev="1" fill="hold"/>
                                        <p:tgtEl>
                                          <p:spTgt spid="18"/>
                                        </p:tgtEl>
                                        <p:attrNameLst>
                                          <p:attrName>fill.on</p:attrName>
                                        </p:attrNameLst>
                                      </p:cBhvr>
                                      <p:to>
                                        <p:strVal val="true"/>
                                      </p:to>
                                    </p:set>
                                  </p:childTnLst>
                                </p:cTn>
                              </p:par>
                            </p:childTnLst>
                          </p:cTn>
                        </p:par>
                      </p:childTnLst>
                    </p:cTn>
                  </p:par>
                  <p:par>
                    <p:cTn id="36" fill="hold">
                      <p:stCondLst>
                        <p:cond delay="indefinite"/>
                      </p:stCondLst>
                      <p:childTnLst>
                        <p:par>
                          <p:cTn id="37" fill="hold">
                            <p:stCondLst>
                              <p:cond delay="0"/>
                            </p:stCondLst>
                            <p:childTnLst>
                              <p:par>
                                <p:cTn id="38" presetID="5" presetClass="entr" presetSubtype="10" fill="hold" grpId="0" nodeType="clickEffect">
                                  <p:stCondLst>
                                    <p:cond delay="0"/>
                                  </p:stCondLst>
                                  <p:childTnLst>
                                    <p:set>
                                      <p:cBhvr>
                                        <p:cTn id="39" dur="1" fill="hold">
                                          <p:stCondLst>
                                            <p:cond delay="0"/>
                                          </p:stCondLst>
                                        </p:cTn>
                                        <p:tgtEl>
                                          <p:spTgt spid="32"/>
                                        </p:tgtEl>
                                        <p:attrNameLst>
                                          <p:attrName>style.visibility</p:attrName>
                                        </p:attrNameLst>
                                      </p:cBhvr>
                                      <p:to>
                                        <p:strVal val="visible"/>
                                      </p:to>
                                    </p:set>
                                    <p:animEffect transition="in" filter="checkerboard(across)">
                                      <p:cBhvr>
                                        <p:cTn id="40" dur="500"/>
                                        <p:tgtEl>
                                          <p:spTgt spid="32"/>
                                        </p:tgtEl>
                                      </p:cBhvr>
                                    </p:animEffect>
                                  </p:childTnLst>
                                </p:cTn>
                              </p:par>
                            </p:childTnLst>
                          </p:cTn>
                        </p:par>
                      </p:childTnLst>
                    </p:cTn>
                  </p:par>
                  <p:par>
                    <p:cTn id="41" fill="hold">
                      <p:stCondLst>
                        <p:cond delay="indefinite"/>
                      </p:stCondLst>
                      <p:childTnLst>
                        <p:par>
                          <p:cTn id="42" fill="hold">
                            <p:stCondLst>
                              <p:cond delay="0"/>
                            </p:stCondLst>
                            <p:childTnLst>
                              <p:par>
                                <p:cTn id="43" presetID="5" presetClass="entr" presetSubtype="10" fill="hold" grpId="0" nodeType="clickEffect">
                                  <p:stCondLst>
                                    <p:cond delay="0"/>
                                  </p:stCondLst>
                                  <p:childTnLst>
                                    <p:set>
                                      <p:cBhvr>
                                        <p:cTn id="44" dur="1" fill="hold">
                                          <p:stCondLst>
                                            <p:cond delay="0"/>
                                          </p:stCondLst>
                                        </p:cTn>
                                        <p:tgtEl>
                                          <p:spTgt spid="33"/>
                                        </p:tgtEl>
                                        <p:attrNameLst>
                                          <p:attrName>style.visibility</p:attrName>
                                        </p:attrNameLst>
                                      </p:cBhvr>
                                      <p:to>
                                        <p:strVal val="visible"/>
                                      </p:to>
                                    </p:set>
                                    <p:animEffect transition="in" filter="checkerboard(across)">
                                      <p:cBhvr>
                                        <p:cTn id="45"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animBg="1"/>
      <p:bldP spid="18" grpId="0" animBg="1"/>
      <p:bldP spid="32" grpId="0"/>
      <p:bldP spid="3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1" y="142852"/>
            <a:ext cx="1000132" cy="6572296"/>
            <a:chOff x="-31" y="142852"/>
            <a:chExt cx="1000132" cy="6572296"/>
          </a:xfrm>
        </p:grpSpPr>
        <p:grpSp>
          <p:nvGrpSpPr>
            <p:cNvPr id="3" name="9 Grupo"/>
            <p:cNvGrpSpPr/>
            <p:nvPr/>
          </p:nvGrpSpPr>
          <p:grpSpPr>
            <a:xfrm>
              <a:off x="71406" y="142852"/>
              <a:ext cx="872646" cy="6572296"/>
              <a:chOff x="71406" y="142852"/>
              <a:chExt cx="872646" cy="6572296"/>
            </a:xfrm>
          </p:grpSpPr>
          <p:sp>
            <p:nvSpPr>
              <p:cNvPr id="5" name="4 Rectángulo"/>
              <p:cNvSpPr/>
              <p:nvPr/>
            </p:nvSpPr>
            <p:spPr>
              <a:xfrm>
                <a:off x="71406" y="142852"/>
                <a:ext cx="857256" cy="6572248"/>
              </a:xfrm>
              <a:prstGeom prst="rect">
                <a:avLst/>
              </a:prstGeom>
              <a:gradFill flip="none" rotWithShape="1">
                <a:gsLst>
                  <a:gs pos="0">
                    <a:schemeClr val="accent3">
                      <a:lumMod val="60000"/>
                      <a:lumOff val="40000"/>
                      <a:tint val="66000"/>
                      <a:satMod val="160000"/>
                    </a:schemeClr>
                  </a:gs>
                  <a:gs pos="50000">
                    <a:schemeClr val="accent3">
                      <a:lumMod val="60000"/>
                      <a:lumOff val="40000"/>
                      <a:tint val="44500"/>
                      <a:satMod val="160000"/>
                    </a:schemeClr>
                  </a:gs>
                  <a:gs pos="100000">
                    <a:schemeClr val="accent3">
                      <a:lumMod val="60000"/>
                      <a:lumOff val="40000"/>
                      <a:tint val="23500"/>
                      <a:satMod val="160000"/>
                    </a:schemeClr>
                  </a:gs>
                </a:gsLst>
                <a:lin ang="0" scaled="1"/>
                <a:tileRect/>
              </a:gradFill>
              <a:ln>
                <a:solidFill>
                  <a:schemeClr val="accent3">
                    <a:lumMod val="50000"/>
                  </a:schemeClr>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s-VE"/>
              </a:p>
            </p:txBody>
          </p:sp>
          <p:sp>
            <p:nvSpPr>
              <p:cNvPr id="6" name="5 CuadroTexto"/>
              <p:cNvSpPr txBox="1"/>
              <p:nvPr/>
            </p:nvSpPr>
            <p:spPr>
              <a:xfrm rot="16200000">
                <a:off x="-1564690" y="4578986"/>
                <a:ext cx="3810659" cy="461665"/>
              </a:xfrm>
              <a:prstGeom prst="rect">
                <a:avLst/>
              </a:prstGeom>
              <a:noFill/>
            </p:spPr>
            <p:txBody>
              <a:bodyPr wrap="none" rtlCol="0">
                <a:spAutoFit/>
              </a:bodyPr>
              <a:lstStyle/>
              <a:p>
                <a:r>
                  <a:rPr lang="es-VE" sz="2400" dirty="0" smtClean="0">
                    <a:solidFill>
                      <a:srgbClr val="006600"/>
                    </a:solidFill>
                    <a:effectLst>
                      <a:outerShdw blurRad="38100" dist="38100" dir="2700000" algn="tl">
                        <a:srgbClr val="000000">
                          <a:alpha val="43137"/>
                        </a:srgbClr>
                      </a:outerShdw>
                    </a:effectLst>
                    <a:latin typeface="Britannic Bold" pitchFamily="34" charset="0"/>
                  </a:rPr>
                  <a:t>CONDUCTA Y APRENDIZAJE</a:t>
                </a:r>
                <a:endParaRPr lang="es-VE" sz="24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7" name="6 CuadroTexto"/>
              <p:cNvSpPr txBox="1"/>
              <p:nvPr/>
            </p:nvSpPr>
            <p:spPr>
              <a:xfrm rot="16200000">
                <a:off x="-1858639" y="3902755"/>
                <a:ext cx="5205271" cy="400110"/>
              </a:xfrm>
              <a:prstGeom prst="rect">
                <a:avLst/>
              </a:prstGeom>
              <a:noFill/>
            </p:spPr>
            <p:txBody>
              <a:bodyPr wrap="none" rtlCol="0">
                <a:spAutoFit/>
              </a:bodyPr>
              <a:lstStyle/>
              <a:p>
                <a:r>
                  <a:rPr lang="es-VE" sz="2000"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El Condicionamiento Clásico de Iván </a:t>
                </a:r>
                <a:r>
                  <a:rPr lang="es-VE" sz="2000" dirty="0" err="1" smtClean="0">
                    <a:solidFill>
                      <a:srgbClr val="006600"/>
                    </a:solidFill>
                    <a:effectLst>
                      <a:outerShdw blurRad="38100" dist="38100" dir="2700000" algn="tl">
                        <a:srgbClr val="000000">
                          <a:alpha val="43137"/>
                        </a:srgbClr>
                      </a:outerShdw>
                    </a:effectLst>
                    <a:latin typeface="Arial" pitchFamily="34" charset="0"/>
                    <a:cs typeface="Arial" pitchFamily="34" charset="0"/>
                  </a:rPr>
                  <a:t>Pavlov</a:t>
                </a:r>
                <a:endParaRPr lang="es-VE" sz="2000" dirty="0">
                  <a:solidFill>
                    <a:srgbClr val="006600"/>
                  </a:solidFill>
                  <a:effectLst>
                    <a:outerShdw blurRad="38100" dist="38100" dir="2700000" algn="tl">
                      <a:srgbClr val="000000">
                        <a:alpha val="43137"/>
                      </a:srgbClr>
                    </a:outerShdw>
                  </a:effectLst>
                  <a:latin typeface="Arial" pitchFamily="34" charset="0"/>
                  <a:cs typeface="Arial" pitchFamily="34" charset="0"/>
                </a:endParaRPr>
              </a:p>
            </p:txBody>
          </p:sp>
        </p:grpSp>
        <p:pic>
          <p:nvPicPr>
            <p:cNvPr id="4" name="Picture 2" descr="http://www.dibujos10.com/images/dibujos-perros-p.jp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6200000">
              <a:off x="-71469" y="428604"/>
              <a:ext cx="1143008" cy="1000132"/>
            </a:xfrm>
            <a:prstGeom prst="rect">
              <a:avLst/>
            </a:prstGeom>
            <a:noFill/>
          </p:spPr>
        </p:pic>
      </p:grpSp>
      <p:sp>
        <p:nvSpPr>
          <p:cNvPr id="8" name="7 CuadroTexto"/>
          <p:cNvSpPr txBox="1"/>
          <p:nvPr/>
        </p:nvSpPr>
        <p:spPr>
          <a:xfrm>
            <a:off x="1142977" y="214290"/>
            <a:ext cx="7786742" cy="1077218"/>
          </a:xfrm>
          <a:prstGeom prst="rect">
            <a:avLst/>
          </a:prstGeom>
          <a:noFill/>
        </p:spPr>
        <p:txBody>
          <a:bodyPr wrap="square" rtlCol="0">
            <a:spAutoFit/>
          </a:bodyPr>
          <a:lstStyle/>
          <a:p>
            <a:pPr algn="ctr"/>
            <a:r>
              <a:rPr lang="es-VE" sz="3200" dirty="0" smtClean="0">
                <a:solidFill>
                  <a:srgbClr val="006600"/>
                </a:solidFill>
                <a:effectLst>
                  <a:outerShdw blurRad="38100" dist="38100" dir="2700000" algn="tl">
                    <a:srgbClr val="000000">
                      <a:alpha val="43137"/>
                    </a:srgbClr>
                  </a:outerShdw>
                </a:effectLst>
                <a:latin typeface="Britannic Bold" pitchFamily="34" charset="0"/>
              </a:rPr>
              <a:t>PRINCIPIOS DEL </a:t>
            </a:r>
          </a:p>
          <a:p>
            <a:pPr algn="ctr"/>
            <a:r>
              <a:rPr lang="es-VE" sz="3200" dirty="0" smtClean="0">
                <a:solidFill>
                  <a:srgbClr val="006600"/>
                </a:solidFill>
                <a:effectLst>
                  <a:outerShdw blurRad="38100" dist="38100" dir="2700000" algn="tl">
                    <a:srgbClr val="000000">
                      <a:alpha val="43137"/>
                    </a:srgbClr>
                  </a:outerShdw>
                </a:effectLst>
                <a:latin typeface="Britannic Bold" pitchFamily="34" charset="0"/>
              </a:rPr>
              <a:t>CONDICIONAMIENTO CLÁSICO</a:t>
            </a:r>
            <a:endParaRPr lang="es-VE" sz="3200" dirty="0">
              <a:solidFill>
                <a:srgbClr val="006600"/>
              </a:solidFill>
              <a:effectLst>
                <a:outerShdw blurRad="38100" dist="38100" dir="2700000" algn="tl">
                  <a:srgbClr val="000000">
                    <a:alpha val="43137"/>
                  </a:srgbClr>
                </a:outerShdw>
              </a:effectLst>
              <a:latin typeface="Britannic Bold" pitchFamily="34" charset="0"/>
            </a:endParaRPr>
          </a:p>
        </p:txBody>
      </p:sp>
      <p:sp>
        <p:nvSpPr>
          <p:cNvPr id="9" name="8 CuadroTexto"/>
          <p:cNvSpPr txBox="1"/>
          <p:nvPr/>
        </p:nvSpPr>
        <p:spPr>
          <a:xfrm>
            <a:off x="1214414" y="1571612"/>
            <a:ext cx="3643338" cy="3539430"/>
          </a:xfrm>
          <a:prstGeom prst="rect">
            <a:avLst/>
          </a:prstGeom>
          <a:noFill/>
        </p:spPr>
        <p:txBody>
          <a:bodyPr wrap="square" rtlCol="0">
            <a:spAutoFit/>
          </a:bodyPr>
          <a:lstStyle/>
          <a:p>
            <a:pPr algn="just"/>
            <a:r>
              <a:rPr lang="es-VE" sz="2400" b="1"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Adquisición: </a:t>
            </a:r>
            <a:r>
              <a:rPr lang="es-VE" sz="2000" dirty="0" smtClean="0">
                <a:solidFill>
                  <a:srgbClr val="006600"/>
                </a:solidFill>
                <a:latin typeface="Arial" pitchFamily="34" charset="0"/>
                <a:cs typeface="Arial" pitchFamily="34" charset="0"/>
              </a:rPr>
              <a:t>es el aprendizaje inicial del vínculo estímulo- respuesta: un estímulo neutral se asocia con el estímulo incondicionado y se vuelve el estímulo condicionado que produce la respuesta condicionada. Dos aspectos importantes de la adquisición es la oportunidad y la previsibilidad.</a:t>
            </a:r>
            <a:endParaRPr lang="es-VE" sz="2000" dirty="0">
              <a:solidFill>
                <a:srgbClr val="006600"/>
              </a:solidFill>
              <a:latin typeface="Arial" pitchFamily="34" charset="0"/>
              <a:cs typeface="Arial" pitchFamily="34" charset="0"/>
            </a:endParaRPr>
          </a:p>
        </p:txBody>
      </p:sp>
      <p:sp>
        <p:nvSpPr>
          <p:cNvPr id="10" name="9 CuadroTexto"/>
          <p:cNvSpPr txBox="1"/>
          <p:nvPr/>
        </p:nvSpPr>
        <p:spPr>
          <a:xfrm>
            <a:off x="5143504" y="4143380"/>
            <a:ext cx="3643338" cy="2308324"/>
          </a:xfrm>
          <a:prstGeom prst="rect">
            <a:avLst/>
          </a:prstGeom>
          <a:noFill/>
        </p:spPr>
        <p:txBody>
          <a:bodyPr wrap="square" rtlCol="0">
            <a:spAutoFit/>
          </a:bodyPr>
          <a:lstStyle/>
          <a:p>
            <a:pPr algn="just"/>
            <a:r>
              <a:rPr lang="es-VE" sz="2400" b="1" dirty="0" smtClean="0">
                <a:solidFill>
                  <a:srgbClr val="006600"/>
                </a:solidFill>
                <a:effectLst>
                  <a:outerShdw blurRad="38100" dist="38100" dir="2700000" algn="tl">
                    <a:srgbClr val="000000">
                      <a:alpha val="43137"/>
                    </a:srgbClr>
                  </a:outerShdw>
                </a:effectLst>
                <a:latin typeface="Arial" pitchFamily="34" charset="0"/>
                <a:cs typeface="Arial" pitchFamily="34" charset="0"/>
              </a:rPr>
              <a:t>Generalización: </a:t>
            </a:r>
            <a:r>
              <a:rPr lang="es-VE" sz="2000" dirty="0" smtClean="0">
                <a:solidFill>
                  <a:srgbClr val="006600"/>
                </a:solidFill>
                <a:latin typeface="Arial" pitchFamily="34" charset="0"/>
                <a:cs typeface="Arial" pitchFamily="34" charset="0"/>
              </a:rPr>
              <a:t>es la tendencia de un nuevo estímulo que es similar al estímulo condicionado original para producir una respuesta que es similar a la respuesta condicionada.</a:t>
            </a:r>
            <a:endParaRPr lang="es-VE" sz="2000" dirty="0">
              <a:solidFill>
                <a:srgbClr val="006600"/>
              </a:solidFill>
              <a:latin typeface="Arial" pitchFamily="34" charset="0"/>
              <a:cs typeface="Arial" pitchFamily="34"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across)">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TotalTime>
  <Words>784</Words>
  <Application>Microsoft Office PowerPoint</Application>
  <PresentationFormat>Presentación en pantalla (4:3)</PresentationFormat>
  <Paragraphs>80</Paragraphs>
  <Slides>11</Slides>
  <Notes>0</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Laura</dc:creator>
  <cp:lastModifiedBy>Laura</cp:lastModifiedBy>
  <cp:revision>39</cp:revision>
  <dcterms:created xsi:type="dcterms:W3CDTF">2010-02-22T00:51:58Z</dcterms:created>
  <dcterms:modified xsi:type="dcterms:W3CDTF">2011-04-26T04:33:46Z</dcterms:modified>
</cp:coreProperties>
</file>